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17"/>
  </p:handoutMasterIdLst>
  <p:sldIdLst>
    <p:sldId id="256" r:id="rId2"/>
    <p:sldId id="290" r:id="rId3"/>
    <p:sldId id="261" r:id="rId4"/>
    <p:sldId id="291" r:id="rId5"/>
    <p:sldId id="258" r:id="rId6"/>
    <p:sldId id="293" r:id="rId7"/>
    <p:sldId id="294" r:id="rId8"/>
    <p:sldId id="295" r:id="rId9"/>
    <p:sldId id="297" r:id="rId10"/>
    <p:sldId id="298" r:id="rId11"/>
    <p:sldId id="292" r:id="rId12"/>
    <p:sldId id="267" r:id="rId13"/>
    <p:sldId id="268" r:id="rId14"/>
    <p:sldId id="288" r:id="rId15"/>
  </p:sldIdLst>
  <p:sldSz cx="12192000" cy="6858000"/>
  <p:notesSz cx="12192000" cy="6858000"/>
  <p:embeddedFontLst>
    <p:embeddedFont>
      <p:font typeface="微软雅黑" panose="020B0503020204020204" pitchFamily="34" charset="-122"/>
      <p:regular r:id="rId18"/>
      <p:bold r:id="rId1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21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E4D1"/>
    <a:srgbClr val="F48E00"/>
    <a:srgbClr val="4F80BD"/>
    <a:srgbClr val="017A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776" y="294"/>
      </p:cViewPr>
      <p:guideLst>
        <p:guide orient="horz" pos="2928"/>
        <p:guide pos="21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675"/>
            </a:lvl1pPr>
          </a:lstStyle>
          <a:p>
            <a:endParaRPr lang="zh-CN" altLang="en-US">
              <a:latin typeface="阿里巴巴普惠体 Medium" panose="00020600040101010101" charset="-122"/>
              <a:ea typeface="阿里巴巴普惠体 Medium" panose="00020600040101010101" charset="-122"/>
              <a:cs typeface="阿里巴巴普惠体 Medium" panose="00020600040101010101" charset="-122"/>
            </a:endParaRPr>
          </a:p>
        </p:txBody>
      </p:sp>
      <p:sp>
        <p:nvSpPr>
          <p:cNvPr id="3" name="日期占位符 2"/>
          <p:cNvSpPr>
            <a:spLocks noGrp="1"/>
          </p:cNvSpPr>
          <p:nvPr>
            <p:ph type="dt" sz="quarter" idx="1"/>
          </p:nvPr>
        </p:nvSpPr>
        <p:spPr>
          <a:xfrm>
            <a:off x="12277295" y="0"/>
            <a:ext cx="9392356" cy="258068"/>
          </a:xfrm>
          <a:prstGeom prst="rect">
            <a:avLst/>
          </a:prstGeom>
        </p:spPr>
        <p:txBody>
          <a:bodyPr vert="horz" lIns="91440" tIns="45720" rIns="91440" bIns="45720" rtlCol="0"/>
          <a:lstStyle>
            <a:lvl1pPr algn="r">
              <a:defRPr sz="675"/>
            </a:lvl1pPr>
          </a:lstStyle>
          <a:p>
            <a:fld id="{0F9B84EA-7D68-4D60-9CB1-D50884785D1C}" type="datetimeFigureOut">
              <a:rPr lang="zh-CN" altLang="en-US" smtClean="0">
                <a:cs typeface="阿里巴巴普惠体 Medium" panose="00020600040101010101" charset="-122"/>
              </a:rPr>
              <a:t>2020/4/22</a:t>
            </a:fld>
            <a:endParaRPr lang="zh-CN" altLang="en-US">
              <a:cs typeface="阿里巴巴普惠体 Medium" panose="00020600040101010101" charset="-122"/>
            </a:endParaRPr>
          </a:p>
        </p:txBody>
      </p:sp>
      <p:sp>
        <p:nvSpPr>
          <p:cNvPr id="4" name="页脚占位符 3"/>
          <p:cNvSpPr>
            <a:spLocks noGrp="1"/>
          </p:cNvSpPr>
          <p:nvPr>
            <p:ph type="ftr" sz="quarter" idx="2"/>
          </p:nvPr>
        </p:nvSpPr>
        <p:spPr>
          <a:xfrm>
            <a:off x="0" y="4885432"/>
            <a:ext cx="9392356" cy="258068"/>
          </a:xfrm>
          <a:prstGeom prst="rect">
            <a:avLst/>
          </a:prstGeom>
        </p:spPr>
        <p:txBody>
          <a:bodyPr vert="horz" lIns="91440" tIns="45720" rIns="91440" bIns="45720" rtlCol="0" anchor="b"/>
          <a:lstStyle>
            <a:lvl1pPr algn="l">
              <a:defRPr sz="675"/>
            </a:lvl1pPr>
          </a:lstStyle>
          <a:p>
            <a:endParaRPr lang="zh-CN" altLang="en-US">
              <a:latin typeface="阿里巴巴普惠体 Medium" panose="00020600040101010101" charset="-122"/>
              <a:ea typeface="阿里巴巴普惠体 Medium" panose="00020600040101010101" charset="-122"/>
              <a:cs typeface="阿里巴巴普惠体 Medium" panose="00020600040101010101" charset="-122"/>
            </a:endParaRPr>
          </a:p>
        </p:txBody>
      </p:sp>
      <p:sp>
        <p:nvSpPr>
          <p:cNvPr id="5" name="灯片编号占位符 4"/>
          <p:cNvSpPr>
            <a:spLocks noGrp="1"/>
          </p:cNvSpPr>
          <p:nvPr>
            <p:ph type="sldNum" sz="quarter" idx="3"/>
          </p:nvPr>
        </p:nvSpPr>
        <p:spPr>
          <a:xfrm>
            <a:off x="12277295" y="4885432"/>
            <a:ext cx="9392356" cy="258068"/>
          </a:xfrm>
          <a:prstGeom prst="rect">
            <a:avLst/>
          </a:prstGeom>
        </p:spPr>
        <p:txBody>
          <a:bodyPr vert="horz" lIns="91440" tIns="45720" rIns="91440" bIns="45720" rtlCol="0" anchor="b"/>
          <a:lstStyle>
            <a:lvl1pPr algn="r">
              <a:defRPr sz="675"/>
            </a:lvl1pPr>
          </a:lstStyle>
          <a:p>
            <a:fld id="{8D4E0FC9-F1F8-4FAE-9988-3BA365CFD46F}" type="slidenum">
              <a:rPr lang="zh-CN" altLang="en-US" smtClean="0">
                <a:cs typeface="阿里巴巴普惠体 Medium" panose="00020600040101010101" charset="-122"/>
              </a:rPr>
              <a:t>‹#›</a:t>
            </a:fld>
            <a:endParaRPr lang="zh-CN" altLang="en-US">
              <a:cs typeface="阿里巴巴普惠体 Medium"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1200">
                <a:latin typeface="阿里巴巴普惠体 Medium" panose="00020600040101010101" charset="-122"/>
                <a:ea typeface="阿里巴巴普惠体 Medium" panose="00020600040101010101" charset="-122"/>
                <a:cs typeface="阿里巴巴普惠体 Medium" panose="00020600040101010101" charset="-122"/>
              </a:defRPr>
            </a:lvl1pPr>
          </a:lstStyle>
          <a:p>
            <a:endParaRPr lang="zh-CN" altLang="en-US"/>
          </a:p>
        </p:txBody>
      </p:sp>
      <p:sp>
        <p:nvSpPr>
          <p:cNvPr id="3" name="日期占位符 2"/>
          <p:cNvSpPr>
            <a:spLocks noGrp="1"/>
          </p:cNvSpPr>
          <p:nvPr>
            <p:ph type="dt" idx="1"/>
          </p:nvPr>
        </p:nvSpPr>
        <p:spPr>
          <a:xfrm>
            <a:off x="12277295" y="0"/>
            <a:ext cx="9392356" cy="258068"/>
          </a:xfrm>
          <a:prstGeom prst="rect">
            <a:avLst/>
          </a:prstGeom>
        </p:spPr>
        <p:txBody>
          <a:bodyPr vert="horz" lIns="91440" tIns="45720" rIns="91440" bIns="45720" rtlCol="0"/>
          <a:lstStyle>
            <a:lvl1pPr algn="r">
              <a:defRPr sz="1200">
                <a:latin typeface="阿里巴巴普惠体 Medium" panose="00020600040101010101" charset="-122"/>
                <a:ea typeface="阿里巴巴普惠体 Medium" panose="00020600040101010101" charset="-122"/>
                <a:cs typeface="阿里巴巴普惠体 Medium" panose="00020600040101010101" charset="-122"/>
              </a:defRPr>
            </a:lvl1pPr>
          </a:lstStyle>
          <a:p>
            <a:fld id="{D2A48B96-639E-45A3-A0BA-2464DFDB1FAA}" type="datetimeFigureOut">
              <a:rPr lang="zh-CN" altLang="en-US" smtClean="0"/>
              <a:t>2020/4/22</a:t>
            </a:fld>
            <a:endParaRPr lang="zh-CN" altLang="en-US"/>
          </a:p>
        </p:txBody>
      </p:sp>
      <p:sp>
        <p:nvSpPr>
          <p:cNvPr id="4" name="幻灯片图像占位符 3"/>
          <p:cNvSpPr>
            <a:spLocks noGrp="1" noRot="1" noChangeAspect="1"/>
          </p:cNvSpPr>
          <p:nvPr>
            <p:ph type="sldImg" idx="2"/>
          </p:nvPr>
        </p:nvSpPr>
        <p:spPr>
          <a:xfrm>
            <a:off x="9294283"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167467" y="2475309"/>
            <a:ext cx="17339733" cy="2025253"/>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4885432"/>
            <a:ext cx="9392356" cy="258068"/>
          </a:xfrm>
          <a:prstGeom prst="rect">
            <a:avLst/>
          </a:prstGeom>
        </p:spPr>
        <p:txBody>
          <a:bodyPr vert="horz" lIns="91440" tIns="45720" rIns="91440" bIns="45720" rtlCol="0" anchor="b"/>
          <a:lstStyle>
            <a:lvl1pPr algn="l">
              <a:defRPr sz="1200">
                <a:latin typeface="阿里巴巴普惠体 Medium" panose="00020600040101010101" charset="-122"/>
                <a:ea typeface="阿里巴巴普惠体 Medium" panose="00020600040101010101" charset="-122"/>
                <a:cs typeface="阿里巴巴普惠体 Medium" panose="00020600040101010101" charset="-122"/>
              </a:defRPr>
            </a:lvl1pPr>
          </a:lstStyle>
          <a:p>
            <a:endParaRPr lang="zh-CN" altLang="en-US"/>
          </a:p>
        </p:txBody>
      </p:sp>
      <p:sp>
        <p:nvSpPr>
          <p:cNvPr id="7" name="灯片编号占位符 6"/>
          <p:cNvSpPr>
            <a:spLocks noGrp="1"/>
          </p:cNvSpPr>
          <p:nvPr>
            <p:ph type="sldNum" sz="quarter" idx="5"/>
          </p:nvPr>
        </p:nvSpPr>
        <p:spPr>
          <a:xfrm>
            <a:off x="12277295" y="4885432"/>
            <a:ext cx="9392356" cy="258068"/>
          </a:xfrm>
          <a:prstGeom prst="rect">
            <a:avLst/>
          </a:prstGeom>
        </p:spPr>
        <p:txBody>
          <a:bodyPr vert="horz" lIns="91440" tIns="45720" rIns="91440" bIns="45720" rtlCol="0" anchor="b"/>
          <a:lstStyle>
            <a:lvl1pPr algn="r">
              <a:defRPr sz="1200">
                <a:latin typeface="阿里巴巴普惠体 Medium" panose="00020600040101010101" charset="-122"/>
                <a:ea typeface="阿里巴巴普惠体 Medium" panose="00020600040101010101" charset="-122"/>
                <a:cs typeface="阿里巴巴普惠体 Medium" panose="0002060004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Medium" panose="00020600040101010101" charset="-122"/>
        <a:ea typeface="阿里巴巴普惠体 Medium" panose="00020600040101010101" charset="-122"/>
        <a:cs typeface="阿里巴巴普惠体 Medium" panose="00020600040101010101" charset="-122"/>
      </a:defRPr>
    </a:lvl1pPr>
    <a:lvl2pPr marL="457200" algn="l" defTabSz="914400" rtl="0" eaLnBrk="1" latinLnBrk="0" hangingPunct="1">
      <a:defRPr sz="1200" kern="1200">
        <a:solidFill>
          <a:schemeClr val="tx1"/>
        </a:solidFill>
        <a:latin typeface="阿里巴巴普惠体 Medium" panose="00020600040101010101" charset="-122"/>
        <a:ea typeface="阿里巴巴普惠体 Medium" panose="00020600040101010101" charset="-122"/>
        <a:cs typeface="阿里巴巴普惠体 Medium" panose="00020600040101010101" charset="-122"/>
      </a:defRPr>
    </a:lvl2pPr>
    <a:lvl3pPr marL="914400" algn="l" defTabSz="914400" rtl="0" eaLnBrk="1" latinLnBrk="0" hangingPunct="1">
      <a:defRPr sz="1200" kern="1200">
        <a:solidFill>
          <a:schemeClr val="tx1"/>
        </a:solidFill>
        <a:latin typeface="阿里巴巴普惠体 Medium" panose="00020600040101010101" charset="-122"/>
        <a:ea typeface="阿里巴巴普惠体 Medium" panose="00020600040101010101" charset="-122"/>
        <a:cs typeface="阿里巴巴普惠体 Medium" panose="00020600040101010101" charset="-122"/>
      </a:defRPr>
    </a:lvl3pPr>
    <a:lvl4pPr marL="1371600" algn="l" defTabSz="914400" rtl="0" eaLnBrk="1" latinLnBrk="0" hangingPunct="1">
      <a:defRPr sz="1200" kern="1200">
        <a:solidFill>
          <a:schemeClr val="tx1"/>
        </a:solidFill>
        <a:latin typeface="阿里巴巴普惠体 Medium" panose="00020600040101010101" charset="-122"/>
        <a:ea typeface="阿里巴巴普惠体 Medium" panose="00020600040101010101" charset="-122"/>
        <a:cs typeface="阿里巴巴普惠体 Medium" panose="00020600040101010101" charset="-122"/>
      </a:defRPr>
    </a:lvl4pPr>
    <a:lvl5pPr marL="1828800" algn="l" defTabSz="914400" rtl="0" eaLnBrk="1" latinLnBrk="0" hangingPunct="1">
      <a:defRPr sz="1200" kern="1200">
        <a:solidFill>
          <a:schemeClr val="tx1"/>
        </a:solidFill>
        <a:latin typeface="阿里巴巴普惠体 Medium" panose="00020600040101010101" charset="-122"/>
        <a:ea typeface="阿里巴巴普惠体 Medium" panose="00020600040101010101" charset="-122"/>
        <a:cs typeface="阿里巴巴普惠体 Medium"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defRPr>
          <a:latin typeface="微软雅黑" panose="020B0503020204020204" pitchFamily="34" charset="-122"/>
          <a:ea typeface="微软雅黑" panose="020B0503020204020204" pitchFamily="34" charset="-122"/>
          <a:cs typeface="微软雅黑" panose="020B0503020204020204" pitchFamily="34" charset="-122"/>
          <a:sym typeface="阿里巴巴普惠体 Medium" panose="00020600040101010101" charset="-122"/>
        </a:defRPr>
      </a:lvl1pPr>
    </p:titleStyle>
    <p:bodyStyle>
      <a:lvl1pPr marL="0">
        <a:defRPr>
          <a:latin typeface="微软雅黑" panose="020B0503020204020204" pitchFamily="34" charset="-122"/>
          <a:ea typeface="微软雅黑" panose="020B0503020204020204" pitchFamily="34" charset="-122"/>
          <a:cs typeface="微软雅黑" panose="020B0503020204020204" pitchFamily="34" charset="-122"/>
          <a:sym typeface="阿里巴巴普惠体 Medium" panose="00020600040101010101" charset="-122"/>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svg"/><Relationship Id="rId7"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76760" cy="5521452"/>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 name="object 4"/>
          <p:cNvSpPr txBox="1"/>
          <p:nvPr/>
        </p:nvSpPr>
        <p:spPr>
          <a:xfrm>
            <a:off x="8939276" y="5971489"/>
            <a:ext cx="3157855" cy="511175"/>
          </a:xfrm>
          <a:prstGeom prst="rect">
            <a:avLst/>
          </a:prstGeom>
        </p:spPr>
        <p:txBody>
          <a:bodyPr vert="horz" wrap="square" lIns="0" tIns="12700" rIns="0" bIns="0" rtlCol="0">
            <a:spAutoFit/>
          </a:bodyPr>
          <a:lstStyle/>
          <a:p>
            <a:pPr marL="12700">
              <a:lnSpc>
                <a:spcPct val="100000"/>
              </a:lnSpc>
              <a:spcBef>
                <a:spcPts val="100"/>
              </a:spcBef>
            </a:pPr>
            <a:r>
              <a:rPr lang="zh-CN" sz="1400" b="0" dirty="0">
                <a:solidFill>
                  <a:srgbClr val="7E7E7E"/>
                </a:solidFill>
                <a:latin typeface="微软雅黑" panose="020B0503020204020204" pitchFamily="34" charset="-122"/>
                <a:ea typeface="微软雅黑" panose="020B0503020204020204" pitchFamily="34" charset="-122"/>
                <a:cs typeface="阿里巴巴普惠体 Medium" panose="00020600040101010101" charset="-122"/>
              </a:rPr>
              <a:t>郑州闪创网络</a:t>
            </a:r>
            <a:r>
              <a:rPr sz="1400" b="0" dirty="0">
                <a:solidFill>
                  <a:srgbClr val="7E7E7E"/>
                </a:solidFill>
                <a:latin typeface="微软雅黑" panose="020B0503020204020204" pitchFamily="34" charset="-122"/>
                <a:ea typeface="微软雅黑" panose="020B0503020204020204" pitchFamily="34" charset="-122"/>
                <a:cs typeface="阿里巴巴普惠体 Medium" panose="00020600040101010101" charset="-122"/>
              </a:rPr>
              <a:t>科技有限公司</a:t>
            </a:r>
            <a:endParaRPr sz="1400" dirty="0">
              <a:latin typeface="微软雅黑" panose="020B0503020204020204" pitchFamily="34" charset="-122"/>
              <a:ea typeface="微软雅黑" panose="020B0503020204020204" pitchFamily="34" charset="-122"/>
              <a:cs typeface="阿里巴巴普惠体 Medium" panose="00020600040101010101" charset="-122"/>
            </a:endParaRPr>
          </a:p>
          <a:p>
            <a:pPr marL="15240">
              <a:lnSpc>
                <a:spcPct val="100000"/>
              </a:lnSpc>
              <a:spcBef>
                <a:spcPts val="770"/>
              </a:spcBef>
            </a:pPr>
            <a:r>
              <a:rPr lang="en-US" sz="1200" spc="40" dirty="0">
                <a:solidFill>
                  <a:srgbClr val="7E7E7E"/>
                </a:solidFill>
                <a:latin typeface="微软雅黑" panose="020B0503020204020204" pitchFamily="34" charset="-122"/>
                <a:ea typeface="微软雅黑" panose="020B0503020204020204" pitchFamily="34" charset="-122"/>
                <a:cs typeface="阿里巴巴普惠体 Medium" panose="00020600040101010101" charset="-122"/>
              </a:rPr>
              <a:t>www.shanchuang360.com</a:t>
            </a:r>
          </a:p>
        </p:txBody>
      </p:sp>
      <p:sp>
        <p:nvSpPr>
          <p:cNvPr id="5" name="object 5"/>
          <p:cNvSpPr txBox="1"/>
          <p:nvPr/>
        </p:nvSpPr>
        <p:spPr>
          <a:xfrm>
            <a:off x="3725545" y="3280031"/>
            <a:ext cx="4725670" cy="566420"/>
          </a:xfrm>
          <a:prstGeom prst="rect">
            <a:avLst/>
          </a:prstGeom>
        </p:spPr>
        <p:txBody>
          <a:bodyPr vert="horz" wrap="square" lIns="0" tIns="12700" rIns="0" bIns="0" rtlCol="0">
            <a:spAutoFit/>
          </a:bodyPr>
          <a:lstStyle/>
          <a:p>
            <a:pPr marL="12700" algn="ctr">
              <a:lnSpc>
                <a:spcPct val="100000"/>
              </a:lnSpc>
              <a:spcBef>
                <a:spcPts val="100"/>
              </a:spcBef>
            </a:pPr>
            <a:r>
              <a:rPr sz="36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综合管理平台策划方案</a:t>
            </a:r>
          </a:p>
        </p:txBody>
      </p:sp>
      <p:sp>
        <p:nvSpPr>
          <p:cNvPr id="7" name="object 7"/>
          <p:cNvSpPr txBox="1">
            <a:spLocks noGrp="1"/>
          </p:cNvSpPr>
          <p:nvPr>
            <p:ph type="title" idx="4294967295"/>
          </p:nvPr>
        </p:nvSpPr>
        <p:spPr>
          <a:xfrm>
            <a:off x="1352550" y="1563688"/>
            <a:ext cx="9486900" cy="1028700"/>
          </a:xfrm>
          <a:prstGeom prst="rect">
            <a:avLst/>
          </a:prstGeom>
        </p:spPr>
        <p:txBody>
          <a:bodyPr vert="horz" wrap="square" lIns="0" tIns="13335" rIns="0" bIns="0" rtlCol="0">
            <a:spAutoFit/>
          </a:bodyPr>
          <a:lstStyle/>
          <a:p>
            <a:pPr marL="12700" algn="ctr">
              <a:lnSpc>
                <a:spcPct val="100000"/>
              </a:lnSpc>
              <a:spcBef>
                <a:spcPts val="105"/>
              </a:spcBef>
            </a:pPr>
            <a:r>
              <a:rPr sz="6600" dirty="0">
                <a:solidFill>
                  <a:srgbClr val="FFFFFF"/>
                </a:solidFill>
                <a:latin typeface="微软雅黑" panose="020B0503020204020204" pitchFamily="34" charset="-122"/>
                <a:ea typeface="微软雅黑" panose="020B0503020204020204" pitchFamily="34" charset="-122"/>
              </a:rPr>
              <a:t>信阳大别山农贸批发市场</a:t>
            </a:r>
          </a:p>
        </p:txBody>
      </p:sp>
      <p:sp>
        <p:nvSpPr>
          <p:cNvPr id="8" name="object 8"/>
          <p:cNvSpPr/>
          <p:nvPr/>
        </p:nvSpPr>
        <p:spPr>
          <a:xfrm>
            <a:off x="458774" y="268985"/>
            <a:ext cx="379730" cy="354330"/>
          </a:xfrm>
          <a:custGeom>
            <a:avLst/>
            <a:gdLst/>
            <a:ahLst/>
            <a:cxnLst/>
            <a:rect l="l" t="t" r="r" b="b"/>
            <a:pathLst>
              <a:path w="379730" h="354330">
                <a:moveTo>
                  <a:pt x="332181" y="58293"/>
                </a:moveTo>
                <a:lnTo>
                  <a:pt x="332155" y="57658"/>
                </a:lnTo>
                <a:lnTo>
                  <a:pt x="332041" y="56515"/>
                </a:lnTo>
                <a:lnTo>
                  <a:pt x="331939" y="55892"/>
                </a:lnTo>
                <a:lnTo>
                  <a:pt x="331800" y="55372"/>
                </a:lnTo>
                <a:lnTo>
                  <a:pt x="331660" y="54737"/>
                </a:lnTo>
                <a:lnTo>
                  <a:pt x="329082" y="50419"/>
                </a:lnTo>
                <a:lnTo>
                  <a:pt x="328714" y="49911"/>
                </a:lnTo>
                <a:lnTo>
                  <a:pt x="327863" y="49149"/>
                </a:lnTo>
                <a:lnTo>
                  <a:pt x="327406" y="48895"/>
                </a:lnTo>
                <a:lnTo>
                  <a:pt x="326961" y="48514"/>
                </a:lnTo>
                <a:lnTo>
                  <a:pt x="326466" y="48133"/>
                </a:lnTo>
                <a:lnTo>
                  <a:pt x="325996" y="47891"/>
                </a:lnTo>
                <a:lnTo>
                  <a:pt x="324929" y="47371"/>
                </a:lnTo>
                <a:lnTo>
                  <a:pt x="324396" y="47244"/>
                </a:lnTo>
                <a:lnTo>
                  <a:pt x="323850" y="46990"/>
                </a:lnTo>
                <a:lnTo>
                  <a:pt x="322122" y="46609"/>
                </a:lnTo>
                <a:lnTo>
                  <a:pt x="321513" y="46609"/>
                </a:lnTo>
                <a:lnTo>
                  <a:pt x="320916" y="46494"/>
                </a:lnTo>
                <a:lnTo>
                  <a:pt x="320306" y="46494"/>
                </a:lnTo>
                <a:lnTo>
                  <a:pt x="320306" y="58293"/>
                </a:lnTo>
                <a:lnTo>
                  <a:pt x="320306" y="223647"/>
                </a:lnTo>
                <a:lnTo>
                  <a:pt x="59067" y="223647"/>
                </a:lnTo>
                <a:lnTo>
                  <a:pt x="59067" y="58293"/>
                </a:lnTo>
                <a:lnTo>
                  <a:pt x="320306" y="58293"/>
                </a:lnTo>
                <a:lnTo>
                  <a:pt x="320306" y="46494"/>
                </a:lnTo>
                <a:lnTo>
                  <a:pt x="59067" y="46494"/>
                </a:lnTo>
                <a:lnTo>
                  <a:pt x="58458" y="46609"/>
                </a:lnTo>
                <a:lnTo>
                  <a:pt x="57251" y="46609"/>
                </a:lnTo>
                <a:lnTo>
                  <a:pt x="55524" y="46990"/>
                </a:lnTo>
                <a:lnTo>
                  <a:pt x="54444" y="47498"/>
                </a:lnTo>
                <a:lnTo>
                  <a:pt x="53924" y="47625"/>
                </a:lnTo>
                <a:lnTo>
                  <a:pt x="53403" y="47891"/>
                </a:lnTo>
                <a:lnTo>
                  <a:pt x="52908" y="48260"/>
                </a:lnTo>
                <a:lnTo>
                  <a:pt x="52412" y="48514"/>
                </a:lnTo>
                <a:lnTo>
                  <a:pt x="51968" y="48895"/>
                </a:lnTo>
                <a:lnTo>
                  <a:pt x="51511" y="49149"/>
                </a:lnTo>
                <a:lnTo>
                  <a:pt x="50660" y="49911"/>
                </a:lnTo>
                <a:lnTo>
                  <a:pt x="50292" y="50419"/>
                </a:lnTo>
                <a:lnTo>
                  <a:pt x="49530" y="51193"/>
                </a:lnTo>
                <a:lnTo>
                  <a:pt x="48895" y="52197"/>
                </a:lnTo>
                <a:lnTo>
                  <a:pt x="48348" y="53213"/>
                </a:lnTo>
                <a:lnTo>
                  <a:pt x="48107" y="53721"/>
                </a:lnTo>
                <a:lnTo>
                  <a:pt x="47713" y="54737"/>
                </a:lnTo>
                <a:lnTo>
                  <a:pt x="47574" y="55372"/>
                </a:lnTo>
                <a:lnTo>
                  <a:pt x="47434" y="55892"/>
                </a:lnTo>
                <a:lnTo>
                  <a:pt x="47332" y="56515"/>
                </a:lnTo>
                <a:lnTo>
                  <a:pt x="47218" y="224282"/>
                </a:lnTo>
                <a:lnTo>
                  <a:pt x="47332" y="225425"/>
                </a:lnTo>
                <a:lnTo>
                  <a:pt x="47434" y="226060"/>
                </a:lnTo>
                <a:lnTo>
                  <a:pt x="47574" y="226568"/>
                </a:lnTo>
                <a:lnTo>
                  <a:pt x="47713" y="227203"/>
                </a:lnTo>
                <a:lnTo>
                  <a:pt x="50292" y="231521"/>
                </a:lnTo>
                <a:lnTo>
                  <a:pt x="50660" y="232029"/>
                </a:lnTo>
                <a:lnTo>
                  <a:pt x="51511" y="232791"/>
                </a:lnTo>
                <a:lnTo>
                  <a:pt x="51968" y="233045"/>
                </a:lnTo>
                <a:lnTo>
                  <a:pt x="52412" y="233426"/>
                </a:lnTo>
                <a:lnTo>
                  <a:pt x="52908" y="233680"/>
                </a:lnTo>
                <a:lnTo>
                  <a:pt x="53403" y="234061"/>
                </a:lnTo>
                <a:lnTo>
                  <a:pt x="54444" y="234569"/>
                </a:lnTo>
                <a:lnTo>
                  <a:pt x="54978" y="234696"/>
                </a:lnTo>
                <a:lnTo>
                  <a:pt x="55524" y="234950"/>
                </a:lnTo>
                <a:lnTo>
                  <a:pt x="57251" y="235331"/>
                </a:lnTo>
                <a:lnTo>
                  <a:pt x="57861" y="235331"/>
                </a:lnTo>
                <a:lnTo>
                  <a:pt x="58458" y="235458"/>
                </a:lnTo>
                <a:lnTo>
                  <a:pt x="320916" y="235458"/>
                </a:lnTo>
                <a:lnTo>
                  <a:pt x="321513" y="235331"/>
                </a:lnTo>
                <a:lnTo>
                  <a:pt x="322122" y="235331"/>
                </a:lnTo>
                <a:lnTo>
                  <a:pt x="323850" y="234950"/>
                </a:lnTo>
                <a:lnTo>
                  <a:pt x="324396" y="234696"/>
                </a:lnTo>
                <a:lnTo>
                  <a:pt x="324929" y="234569"/>
                </a:lnTo>
                <a:lnTo>
                  <a:pt x="325996" y="234061"/>
                </a:lnTo>
                <a:lnTo>
                  <a:pt x="326466" y="233680"/>
                </a:lnTo>
                <a:lnTo>
                  <a:pt x="326961" y="233426"/>
                </a:lnTo>
                <a:lnTo>
                  <a:pt x="327406" y="233045"/>
                </a:lnTo>
                <a:lnTo>
                  <a:pt x="327863" y="232791"/>
                </a:lnTo>
                <a:lnTo>
                  <a:pt x="328714" y="232029"/>
                </a:lnTo>
                <a:lnTo>
                  <a:pt x="329082" y="231521"/>
                </a:lnTo>
                <a:lnTo>
                  <a:pt x="329844" y="230759"/>
                </a:lnTo>
                <a:lnTo>
                  <a:pt x="331800" y="226568"/>
                </a:lnTo>
                <a:lnTo>
                  <a:pt x="331939" y="226060"/>
                </a:lnTo>
                <a:lnTo>
                  <a:pt x="332041" y="225425"/>
                </a:lnTo>
                <a:lnTo>
                  <a:pt x="332155" y="224282"/>
                </a:lnTo>
                <a:lnTo>
                  <a:pt x="332181" y="223647"/>
                </a:lnTo>
                <a:lnTo>
                  <a:pt x="332181" y="58293"/>
                </a:lnTo>
                <a:close/>
              </a:path>
              <a:path w="379730" h="354330">
                <a:moveTo>
                  <a:pt x="379374" y="33020"/>
                </a:moveTo>
                <a:lnTo>
                  <a:pt x="379234" y="31750"/>
                </a:lnTo>
                <a:lnTo>
                  <a:pt x="379018" y="30480"/>
                </a:lnTo>
                <a:lnTo>
                  <a:pt x="378688" y="27940"/>
                </a:lnTo>
                <a:lnTo>
                  <a:pt x="378320" y="26670"/>
                </a:lnTo>
                <a:lnTo>
                  <a:pt x="377850" y="25400"/>
                </a:lnTo>
                <a:lnTo>
                  <a:pt x="377545" y="24130"/>
                </a:lnTo>
                <a:lnTo>
                  <a:pt x="377253" y="22860"/>
                </a:lnTo>
                <a:lnTo>
                  <a:pt x="375907" y="20320"/>
                </a:lnTo>
                <a:lnTo>
                  <a:pt x="375132" y="19050"/>
                </a:lnTo>
                <a:lnTo>
                  <a:pt x="373341" y="15240"/>
                </a:lnTo>
                <a:lnTo>
                  <a:pt x="363715" y="6350"/>
                </a:lnTo>
                <a:lnTo>
                  <a:pt x="362305" y="5080"/>
                </a:lnTo>
                <a:lnTo>
                  <a:pt x="359270" y="3810"/>
                </a:lnTo>
                <a:lnTo>
                  <a:pt x="357708" y="2540"/>
                </a:lnTo>
                <a:lnTo>
                  <a:pt x="355688" y="1765"/>
                </a:lnTo>
                <a:lnTo>
                  <a:pt x="355688" y="273050"/>
                </a:lnTo>
                <a:lnTo>
                  <a:pt x="355473" y="274320"/>
                </a:lnTo>
                <a:lnTo>
                  <a:pt x="355168" y="275590"/>
                </a:lnTo>
                <a:lnTo>
                  <a:pt x="355003" y="276860"/>
                </a:lnTo>
                <a:lnTo>
                  <a:pt x="354545" y="276860"/>
                </a:lnTo>
                <a:lnTo>
                  <a:pt x="354291" y="278130"/>
                </a:lnTo>
                <a:lnTo>
                  <a:pt x="353682" y="278130"/>
                </a:lnTo>
                <a:lnTo>
                  <a:pt x="353326" y="279400"/>
                </a:lnTo>
                <a:lnTo>
                  <a:pt x="352996" y="279400"/>
                </a:lnTo>
                <a:lnTo>
                  <a:pt x="352615" y="280670"/>
                </a:lnTo>
                <a:lnTo>
                  <a:pt x="351396" y="280670"/>
                </a:lnTo>
                <a:lnTo>
                  <a:pt x="350939" y="281940"/>
                </a:lnTo>
                <a:lnTo>
                  <a:pt x="349999" y="281940"/>
                </a:lnTo>
                <a:lnTo>
                  <a:pt x="347929" y="283210"/>
                </a:lnTo>
                <a:lnTo>
                  <a:pt x="345046" y="284480"/>
                </a:lnTo>
                <a:lnTo>
                  <a:pt x="34328" y="284480"/>
                </a:lnTo>
                <a:lnTo>
                  <a:pt x="31445" y="283210"/>
                </a:lnTo>
                <a:lnTo>
                  <a:pt x="29845" y="283210"/>
                </a:lnTo>
                <a:lnTo>
                  <a:pt x="29375" y="281940"/>
                </a:lnTo>
                <a:lnTo>
                  <a:pt x="28435" y="281940"/>
                </a:lnTo>
                <a:lnTo>
                  <a:pt x="27139" y="280670"/>
                </a:lnTo>
                <a:lnTo>
                  <a:pt x="26758" y="280670"/>
                </a:lnTo>
                <a:lnTo>
                  <a:pt x="26022" y="279400"/>
                </a:lnTo>
                <a:lnTo>
                  <a:pt x="25666" y="278130"/>
                </a:lnTo>
                <a:lnTo>
                  <a:pt x="25082" y="278130"/>
                </a:lnTo>
                <a:lnTo>
                  <a:pt x="24587" y="276860"/>
                </a:lnTo>
                <a:lnTo>
                  <a:pt x="24180" y="275590"/>
                </a:lnTo>
                <a:lnTo>
                  <a:pt x="24041" y="275590"/>
                </a:lnTo>
                <a:lnTo>
                  <a:pt x="23901" y="274320"/>
                </a:lnTo>
                <a:lnTo>
                  <a:pt x="23685" y="273050"/>
                </a:lnTo>
                <a:lnTo>
                  <a:pt x="23736" y="34290"/>
                </a:lnTo>
                <a:lnTo>
                  <a:pt x="24041" y="31750"/>
                </a:lnTo>
                <a:lnTo>
                  <a:pt x="24371" y="31750"/>
                </a:lnTo>
                <a:lnTo>
                  <a:pt x="24828" y="30480"/>
                </a:lnTo>
                <a:lnTo>
                  <a:pt x="25361" y="29210"/>
                </a:lnTo>
                <a:lnTo>
                  <a:pt x="25666" y="29210"/>
                </a:lnTo>
                <a:lnTo>
                  <a:pt x="26022" y="27940"/>
                </a:lnTo>
                <a:lnTo>
                  <a:pt x="26377" y="27940"/>
                </a:lnTo>
                <a:lnTo>
                  <a:pt x="27139" y="26670"/>
                </a:lnTo>
                <a:lnTo>
                  <a:pt x="27978" y="26670"/>
                </a:lnTo>
                <a:lnTo>
                  <a:pt x="28879" y="25400"/>
                </a:lnTo>
                <a:lnTo>
                  <a:pt x="29845" y="25400"/>
                </a:lnTo>
                <a:lnTo>
                  <a:pt x="31445" y="24130"/>
                </a:lnTo>
                <a:lnTo>
                  <a:pt x="347929" y="24130"/>
                </a:lnTo>
                <a:lnTo>
                  <a:pt x="349999" y="25400"/>
                </a:lnTo>
                <a:lnTo>
                  <a:pt x="350469" y="25400"/>
                </a:lnTo>
                <a:lnTo>
                  <a:pt x="351396" y="26670"/>
                </a:lnTo>
                <a:lnTo>
                  <a:pt x="352615" y="27940"/>
                </a:lnTo>
                <a:lnTo>
                  <a:pt x="353326" y="27940"/>
                </a:lnTo>
                <a:lnTo>
                  <a:pt x="353682" y="29210"/>
                </a:lnTo>
                <a:lnTo>
                  <a:pt x="354291" y="29210"/>
                </a:lnTo>
                <a:lnTo>
                  <a:pt x="354787" y="30480"/>
                </a:lnTo>
                <a:lnTo>
                  <a:pt x="355003" y="31750"/>
                </a:lnTo>
                <a:lnTo>
                  <a:pt x="355320" y="31750"/>
                </a:lnTo>
                <a:lnTo>
                  <a:pt x="355625" y="34290"/>
                </a:lnTo>
                <a:lnTo>
                  <a:pt x="355688" y="273050"/>
                </a:lnTo>
                <a:lnTo>
                  <a:pt x="355688" y="1765"/>
                </a:lnTo>
                <a:lnTo>
                  <a:pt x="354431" y="1270"/>
                </a:lnTo>
                <a:lnTo>
                  <a:pt x="349250" y="0"/>
                </a:lnTo>
                <a:lnTo>
                  <a:pt x="30099" y="0"/>
                </a:lnTo>
                <a:lnTo>
                  <a:pt x="24942" y="1270"/>
                </a:lnTo>
                <a:lnTo>
                  <a:pt x="21666" y="2540"/>
                </a:lnTo>
                <a:lnTo>
                  <a:pt x="20078" y="3810"/>
                </a:lnTo>
                <a:lnTo>
                  <a:pt x="17068" y="5080"/>
                </a:lnTo>
                <a:lnTo>
                  <a:pt x="4241" y="19050"/>
                </a:lnTo>
                <a:lnTo>
                  <a:pt x="3467" y="20320"/>
                </a:lnTo>
                <a:lnTo>
                  <a:pt x="2120" y="22860"/>
                </a:lnTo>
                <a:lnTo>
                  <a:pt x="1524" y="25400"/>
                </a:lnTo>
                <a:lnTo>
                  <a:pt x="1054" y="26670"/>
                </a:lnTo>
                <a:lnTo>
                  <a:pt x="660" y="27940"/>
                </a:lnTo>
                <a:lnTo>
                  <a:pt x="355" y="30480"/>
                </a:lnTo>
                <a:lnTo>
                  <a:pt x="139" y="31750"/>
                </a:lnTo>
                <a:lnTo>
                  <a:pt x="0" y="33020"/>
                </a:lnTo>
                <a:lnTo>
                  <a:pt x="0" y="274320"/>
                </a:lnTo>
                <a:lnTo>
                  <a:pt x="139" y="275590"/>
                </a:lnTo>
                <a:lnTo>
                  <a:pt x="355" y="278130"/>
                </a:lnTo>
                <a:lnTo>
                  <a:pt x="660" y="279400"/>
                </a:lnTo>
                <a:lnTo>
                  <a:pt x="1054" y="280670"/>
                </a:lnTo>
                <a:lnTo>
                  <a:pt x="1524" y="283210"/>
                </a:lnTo>
                <a:lnTo>
                  <a:pt x="2730" y="285750"/>
                </a:lnTo>
                <a:lnTo>
                  <a:pt x="3441" y="287020"/>
                </a:lnTo>
                <a:lnTo>
                  <a:pt x="4216" y="289560"/>
                </a:lnTo>
                <a:lnTo>
                  <a:pt x="14185" y="300990"/>
                </a:lnTo>
                <a:lnTo>
                  <a:pt x="15582" y="300990"/>
                </a:lnTo>
                <a:lnTo>
                  <a:pt x="17018" y="302260"/>
                </a:lnTo>
                <a:lnTo>
                  <a:pt x="18503" y="303530"/>
                </a:lnTo>
                <a:lnTo>
                  <a:pt x="20040" y="303530"/>
                </a:lnTo>
                <a:lnTo>
                  <a:pt x="21590" y="304800"/>
                </a:lnTo>
                <a:lnTo>
                  <a:pt x="24841" y="306070"/>
                </a:lnTo>
                <a:lnTo>
                  <a:pt x="26543" y="306070"/>
                </a:lnTo>
                <a:lnTo>
                  <a:pt x="28270" y="307340"/>
                </a:lnTo>
                <a:lnTo>
                  <a:pt x="154127" y="307340"/>
                </a:lnTo>
                <a:lnTo>
                  <a:pt x="154127" y="322580"/>
                </a:lnTo>
                <a:lnTo>
                  <a:pt x="80086" y="331470"/>
                </a:lnTo>
                <a:lnTo>
                  <a:pt x="78651" y="331470"/>
                </a:lnTo>
                <a:lnTo>
                  <a:pt x="78206" y="332740"/>
                </a:lnTo>
                <a:lnTo>
                  <a:pt x="76454" y="332740"/>
                </a:lnTo>
                <a:lnTo>
                  <a:pt x="75653" y="334010"/>
                </a:lnTo>
                <a:lnTo>
                  <a:pt x="74930" y="334010"/>
                </a:lnTo>
                <a:lnTo>
                  <a:pt x="74244" y="335280"/>
                </a:lnTo>
                <a:lnTo>
                  <a:pt x="73609" y="335280"/>
                </a:lnTo>
                <a:lnTo>
                  <a:pt x="73037" y="336550"/>
                </a:lnTo>
                <a:lnTo>
                  <a:pt x="72542" y="337820"/>
                </a:lnTo>
                <a:lnTo>
                  <a:pt x="72326" y="337820"/>
                </a:lnTo>
                <a:lnTo>
                  <a:pt x="71932" y="339090"/>
                </a:lnTo>
                <a:lnTo>
                  <a:pt x="71488" y="340360"/>
                </a:lnTo>
                <a:lnTo>
                  <a:pt x="71361" y="340360"/>
                </a:lnTo>
                <a:lnTo>
                  <a:pt x="71196" y="341630"/>
                </a:lnTo>
                <a:lnTo>
                  <a:pt x="71158" y="344170"/>
                </a:lnTo>
                <a:lnTo>
                  <a:pt x="71488" y="346710"/>
                </a:lnTo>
                <a:lnTo>
                  <a:pt x="71628" y="346710"/>
                </a:lnTo>
                <a:lnTo>
                  <a:pt x="72021" y="347980"/>
                </a:lnTo>
                <a:lnTo>
                  <a:pt x="72517" y="349250"/>
                </a:lnTo>
                <a:lnTo>
                  <a:pt x="73113" y="349250"/>
                </a:lnTo>
                <a:lnTo>
                  <a:pt x="73444" y="350520"/>
                </a:lnTo>
                <a:lnTo>
                  <a:pt x="74193" y="350520"/>
                </a:lnTo>
                <a:lnTo>
                  <a:pt x="74574" y="351790"/>
                </a:lnTo>
                <a:lnTo>
                  <a:pt x="75869" y="353060"/>
                </a:lnTo>
                <a:lnTo>
                  <a:pt x="76809" y="353060"/>
                </a:lnTo>
                <a:lnTo>
                  <a:pt x="77800" y="354330"/>
                </a:lnTo>
                <a:lnTo>
                  <a:pt x="301028" y="354330"/>
                </a:lnTo>
                <a:lnTo>
                  <a:pt x="302564" y="353060"/>
                </a:lnTo>
                <a:lnTo>
                  <a:pt x="303504" y="353060"/>
                </a:lnTo>
                <a:lnTo>
                  <a:pt x="304800" y="351790"/>
                </a:lnTo>
                <a:lnTo>
                  <a:pt x="305181" y="350520"/>
                </a:lnTo>
                <a:lnTo>
                  <a:pt x="305930" y="350520"/>
                </a:lnTo>
                <a:lnTo>
                  <a:pt x="306260" y="349250"/>
                </a:lnTo>
                <a:lnTo>
                  <a:pt x="306857" y="349250"/>
                </a:lnTo>
                <a:lnTo>
                  <a:pt x="307352" y="347980"/>
                </a:lnTo>
                <a:lnTo>
                  <a:pt x="307746" y="346710"/>
                </a:lnTo>
                <a:lnTo>
                  <a:pt x="307886" y="346710"/>
                </a:lnTo>
                <a:lnTo>
                  <a:pt x="308203" y="344170"/>
                </a:lnTo>
                <a:lnTo>
                  <a:pt x="308178" y="341630"/>
                </a:lnTo>
                <a:lnTo>
                  <a:pt x="308013" y="340360"/>
                </a:lnTo>
                <a:lnTo>
                  <a:pt x="307771" y="340360"/>
                </a:lnTo>
                <a:lnTo>
                  <a:pt x="307441" y="339090"/>
                </a:lnTo>
                <a:lnTo>
                  <a:pt x="307047" y="337820"/>
                </a:lnTo>
                <a:lnTo>
                  <a:pt x="306832" y="337820"/>
                </a:lnTo>
                <a:lnTo>
                  <a:pt x="306336" y="336550"/>
                </a:lnTo>
                <a:lnTo>
                  <a:pt x="305765" y="335280"/>
                </a:lnTo>
                <a:lnTo>
                  <a:pt x="304800" y="335280"/>
                </a:lnTo>
                <a:lnTo>
                  <a:pt x="304444" y="334010"/>
                </a:lnTo>
                <a:lnTo>
                  <a:pt x="303720" y="334010"/>
                </a:lnTo>
                <a:lnTo>
                  <a:pt x="302094" y="332740"/>
                </a:lnTo>
                <a:lnTo>
                  <a:pt x="301167" y="332740"/>
                </a:lnTo>
                <a:lnTo>
                  <a:pt x="300723" y="331470"/>
                </a:lnTo>
                <a:lnTo>
                  <a:pt x="299288" y="331470"/>
                </a:lnTo>
                <a:lnTo>
                  <a:pt x="225247" y="322580"/>
                </a:lnTo>
                <a:lnTo>
                  <a:pt x="225247" y="307340"/>
                </a:lnTo>
                <a:lnTo>
                  <a:pt x="351104" y="307340"/>
                </a:lnTo>
                <a:lnTo>
                  <a:pt x="352831" y="306070"/>
                </a:lnTo>
                <a:lnTo>
                  <a:pt x="354533" y="306070"/>
                </a:lnTo>
                <a:lnTo>
                  <a:pt x="357784" y="304800"/>
                </a:lnTo>
                <a:lnTo>
                  <a:pt x="359333" y="303530"/>
                </a:lnTo>
                <a:lnTo>
                  <a:pt x="360870" y="303530"/>
                </a:lnTo>
                <a:lnTo>
                  <a:pt x="362356" y="302260"/>
                </a:lnTo>
                <a:lnTo>
                  <a:pt x="363791" y="300990"/>
                </a:lnTo>
                <a:lnTo>
                  <a:pt x="365188" y="300990"/>
                </a:lnTo>
                <a:lnTo>
                  <a:pt x="375932" y="287020"/>
                </a:lnTo>
                <a:lnTo>
                  <a:pt x="376643" y="285750"/>
                </a:lnTo>
                <a:lnTo>
                  <a:pt x="377240" y="284480"/>
                </a:lnTo>
                <a:lnTo>
                  <a:pt x="377850" y="283210"/>
                </a:lnTo>
                <a:lnTo>
                  <a:pt x="378320" y="280670"/>
                </a:lnTo>
                <a:lnTo>
                  <a:pt x="378714" y="279400"/>
                </a:lnTo>
                <a:lnTo>
                  <a:pt x="379018" y="278130"/>
                </a:lnTo>
                <a:lnTo>
                  <a:pt x="379234" y="275590"/>
                </a:lnTo>
                <a:lnTo>
                  <a:pt x="379374" y="274320"/>
                </a:lnTo>
                <a:lnTo>
                  <a:pt x="379374" y="33020"/>
                </a:lnTo>
                <a:close/>
              </a:path>
            </a:pathLst>
          </a:custGeom>
          <a:solidFill>
            <a:srgbClr val="FFFFFF"/>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9" name="object 9"/>
          <p:cNvSpPr/>
          <p:nvPr/>
        </p:nvSpPr>
        <p:spPr>
          <a:xfrm>
            <a:off x="1557527" y="260095"/>
            <a:ext cx="341376" cy="340359"/>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grpSp>
        <p:nvGrpSpPr>
          <p:cNvPr id="10" name="object 10"/>
          <p:cNvGrpSpPr/>
          <p:nvPr/>
        </p:nvGrpSpPr>
        <p:grpSpPr>
          <a:xfrm>
            <a:off x="3828288" y="264159"/>
            <a:ext cx="346075" cy="345440"/>
            <a:chOff x="3828288" y="264159"/>
            <a:chExt cx="346075" cy="345440"/>
          </a:xfrm>
        </p:grpSpPr>
        <p:sp>
          <p:nvSpPr>
            <p:cNvPr id="11" name="object 11"/>
            <p:cNvSpPr/>
            <p:nvPr/>
          </p:nvSpPr>
          <p:spPr>
            <a:xfrm>
              <a:off x="3828288" y="264159"/>
              <a:ext cx="346075" cy="345440"/>
            </a:xfrm>
            <a:custGeom>
              <a:avLst/>
              <a:gdLst/>
              <a:ahLst/>
              <a:cxnLst/>
              <a:rect l="l" t="t" r="r" b="b"/>
              <a:pathLst>
                <a:path w="346075" h="345440">
                  <a:moveTo>
                    <a:pt x="47751" y="344170"/>
                  </a:moveTo>
                  <a:lnTo>
                    <a:pt x="28575" y="344170"/>
                  </a:lnTo>
                  <a:lnTo>
                    <a:pt x="30479" y="345440"/>
                  </a:lnTo>
                  <a:lnTo>
                    <a:pt x="45974" y="345440"/>
                  </a:lnTo>
                  <a:lnTo>
                    <a:pt x="47751" y="344170"/>
                  </a:lnTo>
                  <a:close/>
                </a:path>
                <a:path w="346075" h="345440">
                  <a:moveTo>
                    <a:pt x="54863" y="341630"/>
                  </a:moveTo>
                  <a:lnTo>
                    <a:pt x="21589" y="341630"/>
                  </a:lnTo>
                  <a:lnTo>
                    <a:pt x="23367" y="342900"/>
                  </a:lnTo>
                  <a:lnTo>
                    <a:pt x="25019" y="344170"/>
                  </a:lnTo>
                  <a:lnTo>
                    <a:pt x="51435" y="344170"/>
                  </a:lnTo>
                  <a:lnTo>
                    <a:pt x="52324" y="342900"/>
                  </a:lnTo>
                  <a:lnTo>
                    <a:pt x="53975" y="342900"/>
                  </a:lnTo>
                  <a:lnTo>
                    <a:pt x="54863" y="341630"/>
                  </a:lnTo>
                  <a:close/>
                </a:path>
                <a:path w="346075" h="345440">
                  <a:moveTo>
                    <a:pt x="61213" y="337820"/>
                  </a:moveTo>
                  <a:lnTo>
                    <a:pt x="15366" y="337820"/>
                  </a:lnTo>
                  <a:lnTo>
                    <a:pt x="16763" y="339090"/>
                  </a:lnTo>
                  <a:lnTo>
                    <a:pt x="18414" y="340360"/>
                  </a:lnTo>
                  <a:lnTo>
                    <a:pt x="19938" y="341630"/>
                  </a:lnTo>
                  <a:lnTo>
                    <a:pt x="56514" y="341630"/>
                  </a:lnTo>
                  <a:lnTo>
                    <a:pt x="57276" y="340360"/>
                  </a:lnTo>
                  <a:lnTo>
                    <a:pt x="58165" y="340360"/>
                  </a:lnTo>
                  <a:lnTo>
                    <a:pt x="61213" y="337820"/>
                  </a:lnTo>
                  <a:close/>
                </a:path>
                <a:path w="346075" h="345440">
                  <a:moveTo>
                    <a:pt x="235965" y="1270"/>
                  </a:moveTo>
                  <a:lnTo>
                    <a:pt x="196469" y="1270"/>
                  </a:lnTo>
                  <a:lnTo>
                    <a:pt x="183769" y="3810"/>
                  </a:lnTo>
                  <a:lnTo>
                    <a:pt x="177673" y="6350"/>
                  </a:lnTo>
                  <a:lnTo>
                    <a:pt x="171576" y="7620"/>
                  </a:lnTo>
                  <a:lnTo>
                    <a:pt x="160020" y="12700"/>
                  </a:lnTo>
                  <a:lnTo>
                    <a:pt x="154432" y="15240"/>
                  </a:lnTo>
                  <a:lnTo>
                    <a:pt x="148971" y="19050"/>
                  </a:lnTo>
                  <a:lnTo>
                    <a:pt x="143637" y="22860"/>
                  </a:lnTo>
                  <a:lnTo>
                    <a:pt x="138557" y="25400"/>
                  </a:lnTo>
                  <a:lnTo>
                    <a:pt x="133731" y="29210"/>
                  </a:lnTo>
                  <a:lnTo>
                    <a:pt x="129032" y="34290"/>
                  </a:lnTo>
                  <a:lnTo>
                    <a:pt x="124460" y="38100"/>
                  </a:lnTo>
                  <a:lnTo>
                    <a:pt x="120141" y="43180"/>
                  </a:lnTo>
                  <a:lnTo>
                    <a:pt x="116077" y="46990"/>
                  </a:lnTo>
                  <a:lnTo>
                    <a:pt x="112267" y="52070"/>
                  </a:lnTo>
                  <a:lnTo>
                    <a:pt x="108585" y="57150"/>
                  </a:lnTo>
                  <a:lnTo>
                    <a:pt x="105283" y="62230"/>
                  </a:lnTo>
                  <a:lnTo>
                    <a:pt x="102108" y="68580"/>
                  </a:lnTo>
                  <a:lnTo>
                    <a:pt x="99313" y="73660"/>
                  </a:lnTo>
                  <a:lnTo>
                    <a:pt x="88011" y="110490"/>
                  </a:lnTo>
                  <a:lnTo>
                    <a:pt x="86613" y="123190"/>
                  </a:lnTo>
                  <a:lnTo>
                    <a:pt x="86613" y="135890"/>
                  </a:lnTo>
                  <a:lnTo>
                    <a:pt x="92583" y="168910"/>
                  </a:lnTo>
                  <a:lnTo>
                    <a:pt x="93217" y="171450"/>
                  </a:lnTo>
                  <a:lnTo>
                    <a:pt x="93852" y="172720"/>
                  </a:lnTo>
                  <a:lnTo>
                    <a:pt x="95123" y="176530"/>
                  </a:lnTo>
                  <a:lnTo>
                    <a:pt x="95885" y="177800"/>
                  </a:lnTo>
                  <a:lnTo>
                    <a:pt x="97409" y="181610"/>
                  </a:lnTo>
                  <a:lnTo>
                    <a:pt x="98171" y="182880"/>
                  </a:lnTo>
                  <a:lnTo>
                    <a:pt x="98933" y="185420"/>
                  </a:lnTo>
                  <a:lnTo>
                    <a:pt x="99822" y="186690"/>
                  </a:lnTo>
                  <a:lnTo>
                    <a:pt x="100711" y="189230"/>
                  </a:lnTo>
                  <a:lnTo>
                    <a:pt x="101600" y="190500"/>
                  </a:lnTo>
                  <a:lnTo>
                    <a:pt x="11429" y="280670"/>
                  </a:lnTo>
                  <a:lnTo>
                    <a:pt x="10795" y="281940"/>
                  </a:lnTo>
                  <a:lnTo>
                    <a:pt x="9525" y="283210"/>
                  </a:lnTo>
                  <a:lnTo>
                    <a:pt x="7747" y="284480"/>
                  </a:lnTo>
                  <a:lnTo>
                    <a:pt x="5714" y="288290"/>
                  </a:lnTo>
                  <a:lnTo>
                    <a:pt x="5207" y="288290"/>
                  </a:lnTo>
                  <a:lnTo>
                    <a:pt x="4699" y="289560"/>
                  </a:lnTo>
                  <a:lnTo>
                    <a:pt x="4317" y="290830"/>
                  </a:lnTo>
                  <a:lnTo>
                    <a:pt x="3810" y="290830"/>
                  </a:lnTo>
                  <a:lnTo>
                    <a:pt x="3048" y="293370"/>
                  </a:lnTo>
                  <a:lnTo>
                    <a:pt x="2666" y="293370"/>
                  </a:lnTo>
                  <a:lnTo>
                    <a:pt x="2412" y="294640"/>
                  </a:lnTo>
                  <a:lnTo>
                    <a:pt x="2032" y="295910"/>
                  </a:lnTo>
                  <a:lnTo>
                    <a:pt x="1524" y="297180"/>
                  </a:lnTo>
                  <a:lnTo>
                    <a:pt x="1270" y="298450"/>
                  </a:lnTo>
                  <a:lnTo>
                    <a:pt x="762" y="299720"/>
                  </a:lnTo>
                  <a:lnTo>
                    <a:pt x="0" y="306070"/>
                  </a:lnTo>
                  <a:lnTo>
                    <a:pt x="0" y="309880"/>
                  </a:lnTo>
                  <a:lnTo>
                    <a:pt x="381" y="313690"/>
                  </a:lnTo>
                  <a:lnTo>
                    <a:pt x="1142" y="317500"/>
                  </a:lnTo>
                  <a:lnTo>
                    <a:pt x="1650" y="318770"/>
                  </a:lnTo>
                  <a:lnTo>
                    <a:pt x="2286" y="321310"/>
                  </a:lnTo>
                  <a:lnTo>
                    <a:pt x="3048" y="322580"/>
                  </a:lnTo>
                  <a:lnTo>
                    <a:pt x="3810" y="325120"/>
                  </a:lnTo>
                  <a:lnTo>
                    <a:pt x="4572" y="326390"/>
                  </a:lnTo>
                  <a:lnTo>
                    <a:pt x="5461" y="327660"/>
                  </a:lnTo>
                  <a:lnTo>
                    <a:pt x="6476" y="328930"/>
                  </a:lnTo>
                  <a:lnTo>
                    <a:pt x="7620" y="330200"/>
                  </a:lnTo>
                  <a:lnTo>
                    <a:pt x="8762" y="332740"/>
                  </a:lnTo>
                  <a:lnTo>
                    <a:pt x="9906" y="334010"/>
                  </a:lnTo>
                  <a:lnTo>
                    <a:pt x="12446" y="336550"/>
                  </a:lnTo>
                  <a:lnTo>
                    <a:pt x="13842" y="337820"/>
                  </a:lnTo>
                  <a:lnTo>
                    <a:pt x="62611" y="337820"/>
                  </a:lnTo>
                  <a:lnTo>
                    <a:pt x="63373" y="336550"/>
                  </a:lnTo>
                  <a:lnTo>
                    <a:pt x="73463" y="326390"/>
                  </a:lnTo>
                  <a:lnTo>
                    <a:pt x="31623" y="326390"/>
                  </a:lnTo>
                  <a:lnTo>
                    <a:pt x="29845" y="325120"/>
                  </a:lnTo>
                  <a:lnTo>
                    <a:pt x="29083" y="325120"/>
                  </a:lnTo>
                  <a:lnTo>
                    <a:pt x="28321" y="323850"/>
                  </a:lnTo>
                  <a:lnTo>
                    <a:pt x="27432" y="323850"/>
                  </a:lnTo>
                  <a:lnTo>
                    <a:pt x="26035" y="322580"/>
                  </a:lnTo>
                  <a:lnTo>
                    <a:pt x="25273" y="322580"/>
                  </a:lnTo>
                  <a:lnTo>
                    <a:pt x="24002" y="321310"/>
                  </a:lnTo>
                  <a:lnTo>
                    <a:pt x="23495" y="320040"/>
                  </a:lnTo>
                  <a:lnTo>
                    <a:pt x="22351" y="318770"/>
                  </a:lnTo>
                  <a:lnTo>
                    <a:pt x="21844" y="317500"/>
                  </a:lnTo>
                  <a:lnTo>
                    <a:pt x="21336" y="317500"/>
                  </a:lnTo>
                  <a:lnTo>
                    <a:pt x="20954" y="316230"/>
                  </a:lnTo>
                  <a:lnTo>
                    <a:pt x="20192" y="314960"/>
                  </a:lnTo>
                  <a:lnTo>
                    <a:pt x="19431" y="312420"/>
                  </a:lnTo>
                  <a:lnTo>
                    <a:pt x="19176" y="309880"/>
                  </a:lnTo>
                  <a:lnTo>
                    <a:pt x="19176" y="306070"/>
                  </a:lnTo>
                  <a:lnTo>
                    <a:pt x="19431" y="304800"/>
                  </a:lnTo>
                  <a:lnTo>
                    <a:pt x="19558" y="303530"/>
                  </a:lnTo>
                  <a:lnTo>
                    <a:pt x="19812" y="302260"/>
                  </a:lnTo>
                  <a:lnTo>
                    <a:pt x="20192" y="302260"/>
                  </a:lnTo>
                  <a:lnTo>
                    <a:pt x="20700" y="299720"/>
                  </a:lnTo>
                  <a:lnTo>
                    <a:pt x="21336" y="299720"/>
                  </a:lnTo>
                  <a:lnTo>
                    <a:pt x="21462" y="298450"/>
                  </a:lnTo>
                  <a:lnTo>
                    <a:pt x="21716" y="298450"/>
                  </a:lnTo>
                  <a:lnTo>
                    <a:pt x="21971" y="297180"/>
                  </a:lnTo>
                  <a:lnTo>
                    <a:pt x="22733" y="297180"/>
                  </a:lnTo>
                  <a:lnTo>
                    <a:pt x="23113" y="295910"/>
                  </a:lnTo>
                  <a:lnTo>
                    <a:pt x="23367" y="295910"/>
                  </a:lnTo>
                  <a:lnTo>
                    <a:pt x="24002" y="294640"/>
                  </a:lnTo>
                  <a:lnTo>
                    <a:pt x="24891" y="294640"/>
                  </a:lnTo>
                  <a:lnTo>
                    <a:pt x="112013" y="207010"/>
                  </a:lnTo>
                  <a:lnTo>
                    <a:pt x="141054" y="207010"/>
                  </a:lnTo>
                  <a:lnTo>
                    <a:pt x="136144" y="201930"/>
                  </a:lnTo>
                  <a:lnTo>
                    <a:pt x="129539" y="194310"/>
                  </a:lnTo>
                  <a:lnTo>
                    <a:pt x="126619" y="190500"/>
                  </a:lnTo>
                  <a:lnTo>
                    <a:pt x="123825" y="185420"/>
                  </a:lnTo>
                  <a:lnTo>
                    <a:pt x="121158" y="181610"/>
                  </a:lnTo>
                  <a:lnTo>
                    <a:pt x="118745" y="176530"/>
                  </a:lnTo>
                  <a:lnTo>
                    <a:pt x="116586" y="171450"/>
                  </a:lnTo>
                  <a:lnTo>
                    <a:pt x="114681" y="166370"/>
                  </a:lnTo>
                  <a:lnTo>
                    <a:pt x="113029" y="162560"/>
                  </a:lnTo>
                  <a:lnTo>
                    <a:pt x="111506" y="157480"/>
                  </a:lnTo>
                  <a:lnTo>
                    <a:pt x="110362" y="151130"/>
                  </a:lnTo>
                  <a:lnTo>
                    <a:pt x="109347" y="146050"/>
                  </a:lnTo>
                  <a:lnTo>
                    <a:pt x="108712" y="140970"/>
                  </a:lnTo>
                  <a:lnTo>
                    <a:pt x="108203" y="135890"/>
                  </a:lnTo>
                  <a:lnTo>
                    <a:pt x="108330" y="123190"/>
                  </a:lnTo>
                  <a:lnTo>
                    <a:pt x="118745" y="82550"/>
                  </a:lnTo>
                  <a:lnTo>
                    <a:pt x="121158" y="78740"/>
                  </a:lnTo>
                  <a:lnTo>
                    <a:pt x="123825" y="73660"/>
                  </a:lnTo>
                  <a:lnTo>
                    <a:pt x="126619" y="69850"/>
                  </a:lnTo>
                  <a:lnTo>
                    <a:pt x="129539" y="64770"/>
                  </a:lnTo>
                  <a:lnTo>
                    <a:pt x="136144" y="57150"/>
                  </a:lnTo>
                  <a:lnTo>
                    <a:pt x="143510" y="49530"/>
                  </a:lnTo>
                  <a:lnTo>
                    <a:pt x="147447" y="46990"/>
                  </a:lnTo>
                  <a:lnTo>
                    <a:pt x="151511" y="43180"/>
                  </a:lnTo>
                  <a:lnTo>
                    <a:pt x="160147" y="36830"/>
                  </a:lnTo>
                  <a:lnTo>
                    <a:pt x="169290" y="31750"/>
                  </a:lnTo>
                  <a:lnTo>
                    <a:pt x="174116" y="30480"/>
                  </a:lnTo>
                  <a:lnTo>
                    <a:pt x="179070" y="27940"/>
                  </a:lnTo>
                  <a:lnTo>
                    <a:pt x="184023" y="26670"/>
                  </a:lnTo>
                  <a:lnTo>
                    <a:pt x="199771" y="22860"/>
                  </a:lnTo>
                  <a:lnTo>
                    <a:pt x="205104" y="22860"/>
                  </a:lnTo>
                  <a:lnTo>
                    <a:pt x="210692" y="21590"/>
                  </a:lnTo>
                  <a:lnTo>
                    <a:pt x="287020" y="21590"/>
                  </a:lnTo>
                  <a:lnTo>
                    <a:pt x="283463" y="19050"/>
                  </a:lnTo>
                  <a:lnTo>
                    <a:pt x="278002" y="15240"/>
                  </a:lnTo>
                  <a:lnTo>
                    <a:pt x="272414" y="12700"/>
                  </a:lnTo>
                  <a:lnTo>
                    <a:pt x="260858" y="7620"/>
                  </a:lnTo>
                  <a:lnTo>
                    <a:pt x="254762" y="6350"/>
                  </a:lnTo>
                  <a:lnTo>
                    <a:pt x="248665" y="3810"/>
                  </a:lnTo>
                  <a:lnTo>
                    <a:pt x="235965" y="1270"/>
                  </a:lnTo>
                  <a:close/>
                </a:path>
                <a:path w="346075" h="345440">
                  <a:moveTo>
                    <a:pt x="141054" y="207010"/>
                  </a:moveTo>
                  <a:lnTo>
                    <a:pt x="112013" y="207010"/>
                  </a:lnTo>
                  <a:lnTo>
                    <a:pt x="112775" y="208280"/>
                  </a:lnTo>
                  <a:lnTo>
                    <a:pt x="113537" y="208280"/>
                  </a:lnTo>
                  <a:lnTo>
                    <a:pt x="114173" y="209550"/>
                  </a:lnTo>
                  <a:lnTo>
                    <a:pt x="115697" y="212090"/>
                  </a:lnTo>
                  <a:lnTo>
                    <a:pt x="117221" y="213360"/>
                  </a:lnTo>
                  <a:lnTo>
                    <a:pt x="117983" y="214630"/>
                  </a:lnTo>
                  <a:lnTo>
                    <a:pt x="118872" y="214630"/>
                  </a:lnTo>
                  <a:lnTo>
                    <a:pt x="120396" y="217170"/>
                  </a:lnTo>
                  <a:lnTo>
                    <a:pt x="122936" y="219710"/>
                  </a:lnTo>
                  <a:lnTo>
                    <a:pt x="123698" y="220980"/>
                  </a:lnTo>
                  <a:lnTo>
                    <a:pt x="127126" y="223520"/>
                  </a:lnTo>
                  <a:lnTo>
                    <a:pt x="128904" y="226060"/>
                  </a:lnTo>
                  <a:lnTo>
                    <a:pt x="129794" y="226060"/>
                  </a:lnTo>
                  <a:lnTo>
                    <a:pt x="133350" y="229870"/>
                  </a:lnTo>
                  <a:lnTo>
                    <a:pt x="134365" y="229870"/>
                  </a:lnTo>
                  <a:lnTo>
                    <a:pt x="136144" y="231140"/>
                  </a:lnTo>
                  <a:lnTo>
                    <a:pt x="137160" y="232410"/>
                  </a:lnTo>
                  <a:lnTo>
                    <a:pt x="138049" y="233680"/>
                  </a:lnTo>
                  <a:lnTo>
                    <a:pt x="139064" y="233680"/>
                  </a:lnTo>
                  <a:lnTo>
                    <a:pt x="51815" y="321310"/>
                  </a:lnTo>
                  <a:lnTo>
                    <a:pt x="51181" y="321310"/>
                  </a:lnTo>
                  <a:lnTo>
                    <a:pt x="50800" y="322580"/>
                  </a:lnTo>
                  <a:lnTo>
                    <a:pt x="49784" y="322580"/>
                  </a:lnTo>
                  <a:lnTo>
                    <a:pt x="49402" y="323850"/>
                  </a:lnTo>
                  <a:lnTo>
                    <a:pt x="47751" y="323850"/>
                  </a:lnTo>
                  <a:lnTo>
                    <a:pt x="47371" y="325120"/>
                  </a:lnTo>
                  <a:lnTo>
                    <a:pt x="45338" y="325120"/>
                  </a:lnTo>
                  <a:lnTo>
                    <a:pt x="44323" y="326390"/>
                  </a:lnTo>
                  <a:lnTo>
                    <a:pt x="73463" y="326390"/>
                  </a:lnTo>
                  <a:lnTo>
                    <a:pt x="155448" y="243840"/>
                  </a:lnTo>
                  <a:lnTo>
                    <a:pt x="278002" y="243840"/>
                  </a:lnTo>
                  <a:lnTo>
                    <a:pt x="283463" y="241300"/>
                  </a:lnTo>
                  <a:lnTo>
                    <a:pt x="288798" y="237490"/>
                  </a:lnTo>
                  <a:lnTo>
                    <a:pt x="205104" y="237490"/>
                  </a:lnTo>
                  <a:lnTo>
                    <a:pt x="199771" y="236220"/>
                  </a:lnTo>
                  <a:lnTo>
                    <a:pt x="194437" y="236220"/>
                  </a:lnTo>
                  <a:lnTo>
                    <a:pt x="184023" y="233680"/>
                  </a:lnTo>
                  <a:lnTo>
                    <a:pt x="179070" y="231140"/>
                  </a:lnTo>
                  <a:lnTo>
                    <a:pt x="174116" y="229870"/>
                  </a:lnTo>
                  <a:lnTo>
                    <a:pt x="143510" y="209550"/>
                  </a:lnTo>
                  <a:lnTo>
                    <a:pt x="141054" y="207010"/>
                  </a:lnTo>
                  <a:close/>
                </a:path>
                <a:path w="346075" h="345440">
                  <a:moveTo>
                    <a:pt x="278002" y="243840"/>
                  </a:moveTo>
                  <a:lnTo>
                    <a:pt x="155448" y="243840"/>
                  </a:lnTo>
                  <a:lnTo>
                    <a:pt x="157225" y="245110"/>
                  </a:lnTo>
                  <a:lnTo>
                    <a:pt x="158876" y="246380"/>
                  </a:lnTo>
                  <a:lnTo>
                    <a:pt x="160654" y="246380"/>
                  </a:lnTo>
                  <a:lnTo>
                    <a:pt x="162433" y="247650"/>
                  </a:lnTo>
                  <a:lnTo>
                    <a:pt x="169545" y="251460"/>
                  </a:lnTo>
                  <a:lnTo>
                    <a:pt x="171323" y="251460"/>
                  </a:lnTo>
                  <a:lnTo>
                    <a:pt x="173227" y="252730"/>
                  </a:lnTo>
                  <a:lnTo>
                    <a:pt x="175006" y="252730"/>
                  </a:lnTo>
                  <a:lnTo>
                    <a:pt x="176911" y="254000"/>
                  </a:lnTo>
                  <a:lnTo>
                    <a:pt x="178688" y="254000"/>
                  </a:lnTo>
                  <a:lnTo>
                    <a:pt x="180594" y="255270"/>
                  </a:lnTo>
                  <a:lnTo>
                    <a:pt x="186309" y="256540"/>
                  </a:lnTo>
                  <a:lnTo>
                    <a:pt x="194056" y="257810"/>
                  </a:lnTo>
                  <a:lnTo>
                    <a:pt x="196087" y="257810"/>
                  </a:lnTo>
                  <a:lnTo>
                    <a:pt x="202057" y="259080"/>
                  </a:lnTo>
                  <a:lnTo>
                    <a:pt x="229488" y="259080"/>
                  </a:lnTo>
                  <a:lnTo>
                    <a:pt x="254762" y="254000"/>
                  </a:lnTo>
                  <a:lnTo>
                    <a:pt x="260858" y="251460"/>
                  </a:lnTo>
                  <a:lnTo>
                    <a:pt x="272414" y="246380"/>
                  </a:lnTo>
                  <a:lnTo>
                    <a:pt x="278002" y="243840"/>
                  </a:lnTo>
                  <a:close/>
                </a:path>
                <a:path w="346075" h="345440">
                  <a:moveTo>
                    <a:pt x="287020" y="21590"/>
                  </a:moveTo>
                  <a:lnTo>
                    <a:pt x="221741" y="21590"/>
                  </a:lnTo>
                  <a:lnTo>
                    <a:pt x="227202" y="22860"/>
                  </a:lnTo>
                  <a:lnTo>
                    <a:pt x="232663" y="22860"/>
                  </a:lnTo>
                  <a:lnTo>
                    <a:pt x="248412" y="26670"/>
                  </a:lnTo>
                  <a:lnTo>
                    <a:pt x="253364" y="27940"/>
                  </a:lnTo>
                  <a:lnTo>
                    <a:pt x="258317" y="30480"/>
                  </a:lnTo>
                  <a:lnTo>
                    <a:pt x="263144" y="31750"/>
                  </a:lnTo>
                  <a:lnTo>
                    <a:pt x="272288" y="36830"/>
                  </a:lnTo>
                  <a:lnTo>
                    <a:pt x="280924" y="43180"/>
                  </a:lnTo>
                  <a:lnTo>
                    <a:pt x="284988" y="46990"/>
                  </a:lnTo>
                  <a:lnTo>
                    <a:pt x="288925" y="49530"/>
                  </a:lnTo>
                  <a:lnTo>
                    <a:pt x="296290" y="57150"/>
                  </a:lnTo>
                  <a:lnTo>
                    <a:pt x="302895" y="64770"/>
                  </a:lnTo>
                  <a:lnTo>
                    <a:pt x="308737" y="73660"/>
                  </a:lnTo>
                  <a:lnTo>
                    <a:pt x="311276" y="78740"/>
                  </a:lnTo>
                  <a:lnTo>
                    <a:pt x="313689" y="82550"/>
                  </a:lnTo>
                  <a:lnTo>
                    <a:pt x="324104" y="123190"/>
                  </a:lnTo>
                  <a:lnTo>
                    <a:pt x="324231" y="135890"/>
                  </a:lnTo>
                  <a:lnTo>
                    <a:pt x="323723" y="140970"/>
                  </a:lnTo>
                  <a:lnTo>
                    <a:pt x="323088" y="146050"/>
                  </a:lnTo>
                  <a:lnTo>
                    <a:pt x="322072" y="151130"/>
                  </a:lnTo>
                  <a:lnTo>
                    <a:pt x="320928" y="157480"/>
                  </a:lnTo>
                  <a:lnTo>
                    <a:pt x="319532" y="162560"/>
                  </a:lnTo>
                  <a:lnTo>
                    <a:pt x="317753" y="166370"/>
                  </a:lnTo>
                  <a:lnTo>
                    <a:pt x="315849" y="171450"/>
                  </a:lnTo>
                  <a:lnTo>
                    <a:pt x="313689" y="176530"/>
                  </a:lnTo>
                  <a:lnTo>
                    <a:pt x="311276" y="181610"/>
                  </a:lnTo>
                  <a:lnTo>
                    <a:pt x="308737" y="185420"/>
                  </a:lnTo>
                  <a:lnTo>
                    <a:pt x="302895" y="194310"/>
                  </a:lnTo>
                  <a:lnTo>
                    <a:pt x="272288" y="222250"/>
                  </a:lnTo>
                  <a:lnTo>
                    <a:pt x="253364" y="231140"/>
                  </a:lnTo>
                  <a:lnTo>
                    <a:pt x="248412" y="233680"/>
                  </a:lnTo>
                  <a:lnTo>
                    <a:pt x="237998" y="236220"/>
                  </a:lnTo>
                  <a:lnTo>
                    <a:pt x="232663" y="236220"/>
                  </a:lnTo>
                  <a:lnTo>
                    <a:pt x="227202" y="237490"/>
                  </a:lnTo>
                  <a:lnTo>
                    <a:pt x="288798" y="237490"/>
                  </a:lnTo>
                  <a:lnTo>
                    <a:pt x="293877" y="233680"/>
                  </a:lnTo>
                  <a:lnTo>
                    <a:pt x="298703" y="229870"/>
                  </a:lnTo>
                  <a:lnTo>
                    <a:pt x="303402" y="226060"/>
                  </a:lnTo>
                  <a:lnTo>
                    <a:pt x="307975" y="220980"/>
                  </a:lnTo>
                  <a:lnTo>
                    <a:pt x="312292" y="217170"/>
                  </a:lnTo>
                  <a:lnTo>
                    <a:pt x="333121" y="185420"/>
                  </a:lnTo>
                  <a:lnTo>
                    <a:pt x="335788" y="180340"/>
                  </a:lnTo>
                  <a:lnTo>
                    <a:pt x="338074" y="173990"/>
                  </a:lnTo>
                  <a:lnTo>
                    <a:pt x="340106" y="168910"/>
                  </a:lnTo>
                  <a:lnTo>
                    <a:pt x="341884" y="162560"/>
                  </a:lnTo>
                  <a:lnTo>
                    <a:pt x="343281" y="156210"/>
                  </a:lnTo>
                  <a:lnTo>
                    <a:pt x="344424" y="149860"/>
                  </a:lnTo>
                  <a:lnTo>
                    <a:pt x="345313" y="143510"/>
                  </a:lnTo>
                  <a:lnTo>
                    <a:pt x="345821" y="135890"/>
                  </a:lnTo>
                  <a:lnTo>
                    <a:pt x="345821" y="123190"/>
                  </a:lnTo>
                  <a:lnTo>
                    <a:pt x="338074" y="85090"/>
                  </a:lnTo>
                  <a:lnTo>
                    <a:pt x="330326" y="68580"/>
                  </a:lnTo>
                  <a:lnTo>
                    <a:pt x="327151" y="62230"/>
                  </a:lnTo>
                  <a:lnTo>
                    <a:pt x="323723" y="57150"/>
                  </a:lnTo>
                  <a:lnTo>
                    <a:pt x="320166" y="52070"/>
                  </a:lnTo>
                  <a:lnTo>
                    <a:pt x="316357" y="46990"/>
                  </a:lnTo>
                  <a:lnTo>
                    <a:pt x="312292" y="43180"/>
                  </a:lnTo>
                  <a:lnTo>
                    <a:pt x="307975" y="38100"/>
                  </a:lnTo>
                  <a:lnTo>
                    <a:pt x="303402" y="34290"/>
                  </a:lnTo>
                  <a:lnTo>
                    <a:pt x="298703" y="29210"/>
                  </a:lnTo>
                  <a:lnTo>
                    <a:pt x="293877" y="25400"/>
                  </a:lnTo>
                  <a:lnTo>
                    <a:pt x="288798" y="22860"/>
                  </a:lnTo>
                  <a:lnTo>
                    <a:pt x="287020" y="21590"/>
                  </a:lnTo>
                  <a:close/>
                </a:path>
                <a:path w="346075" h="345440">
                  <a:moveTo>
                    <a:pt x="222885" y="0"/>
                  </a:moveTo>
                  <a:lnTo>
                    <a:pt x="209550" y="0"/>
                  </a:lnTo>
                  <a:lnTo>
                    <a:pt x="202946" y="1270"/>
                  </a:lnTo>
                  <a:lnTo>
                    <a:pt x="229488" y="1270"/>
                  </a:lnTo>
                  <a:lnTo>
                    <a:pt x="222885" y="0"/>
                  </a:lnTo>
                  <a:close/>
                </a:path>
              </a:pathLst>
            </a:custGeom>
            <a:solidFill>
              <a:srgbClr val="FFFFFF"/>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2" name="object 12"/>
            <p:cNvSpPr/>
            <p:nvPr/>
          </p:nvSpPr>
          <p:spPr>
            <a:xfrm>
              <a:off x="3968623" y="318515"/>
              <a:ext cx="82168" cy="80771"/>
            </a:xfrm>
            <a:prstGeom prst="rect">
              <a:avLst/>
            </a:prstGeom>
            <a:blipFill>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grpSp>
      <p:sp>
        <p:nvSpPr>
          <p:cNvPr id="13" name="object 13"/>
          <p:cNvSpPr/>
          <p:nvPr/>
        </p:nvSpPr>
        <p:spPr>
          <a:xfrm>
            <a:off x="2691383" y="256286"/>
            <a:ext cx="335280" cy="336549"/>
          </a:xfrm>
          <a:prstGeom prst="rect">
            <a:avLst/>
          </a:prstGeom>
          <a:blipFill>
            <a:blip r:embed="rId5"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4" name="object 14"/>
          <p:cNvSpPr/>
          <p:nvPr/>
        </p:nvSpPr>
        <p:spPr>
          <a:xfrm>
            <a:off x="4954523" y="268986"/>
            <a:ext cx="399288" cy="323849"/>
          </a:xfrm>
          <a:prstGeom prst="rect">
            <a:avLst/>
          </a:prstGeom>
          <a:blipFill>
            <a:blip r:embed="rId6"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5" name="object 15"/>
          <p:cNvSpPr/>
          <p:nvPr/>
        </p:nvSpPr>
        <p:spPr>
          <a:xfrm>
            <a:off x="4562855" y="256031"/>
            <a:ext cx="0" cy="336550"/>
          </a:xfrm>
          <a:custGeom>
            <a:avLst/>
            <a:gdLst/>
            <a:ahLst/>
            <a:cxnLst/>
            <a:rect l="l" t="t" r="r" b="b"/>
            <a:pathLst>
              <a:path h="336550">
                <a:moveTo>
                  <a:pt x="0" y="0"/>
                </a:moveTo>
                <a:lnTo>
                  <a:pt x="0" y="336296"/>
                </a:lnTo>
              </a:path>
            </a:pathLst>
          </a:custGeom>
          <a:ln w="6096">
            <a:solidFill>
              <a:srgbClr val="FFFFFF"/>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6" name="object 16"/>
          <p:cNvSpPr/>
          <p:nvPr/>
        </p:nvSpPr>
        <p:spPr>
          <a:xfrm>
            <a:off x="3410711" y="262127"/>
            <a:ext cx="0" cy="336550"/>
          </a:xfrm>
          <a:custGeom>
            <a:avLst/>
            <a:gdLst/>
            <a:ahLst/>
            <a:cxnLst/>
            <a:rect l="l" t="t" r="r" b="b"/>
            <a:pathLst>
              <a:path h="336550">
                <a:moveTo>
                  <a:pt x="0" y="0"/>
                </a:moveTo>
                <a:lnTo>
                  <a:pt x="0" y="336296"/>
                </a:lnTo>
              </a:path>
            </a:pathLst>
          </a:custGeom>
          <a:ln w="6096">
            <a:solidFill>
              <a:srgbClr val="FFFFFF"/>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7" name="object 17"/>
          <p:cNvSpPr/>
          <p:nvPr/>
        </p:nvSpPr>
        <p:spPr>
          <a:xfrm>
            <a:off x="2258567" y="262127"/>
            <a:ext cx="0" cy="336550"/>
          </a:xfrm>
          <a:custGeom>
            <a:avLst/>
            <a:gdLst/>
            <a:ahLst/>
            <a:cxnLst/>
            <a:rect l="l" t="t" r="r" b="b"/>
            <a:pathLst>
              <a:path h="336550">
                <a:moveTo>
                  <a:pt x="0" y="0"/>
                </a:moveTo>
                <a:lnTo>
                  <a:pt x="0" y="336296"/>
                </a:lnTo>
              </a:path>
            </a:pathLst>
          </a:custGeom>
          <a:ln w="6096">
            <a:solidFill>
              <a:srgbClr val="FFFFFF"/>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8" name="object 18"/>
          <p:cNvSpPr/>
          <p:nvPr/>
        </p:nvSpPr>
        <p:spPr>
          <a:xfrm>
            <a:off x="1179575" y="262127"/>
            <a:ext cx="0" cy="336550"/>
          </a:xfrm>
          <a:custGeom>
            <a:avLst/>
            <a:gdLst/>
            <a:ahLst/>
            <a:cxnLst/>
            <a:rect l="l" t="t" r="r" b="b"/>
            <a:pathLst>
              <a:path h="336550">
                <a:moveTo>
                  <a:pt x="0" y="0"/>
                </a:moveTo>
                <a:lnTo>
                  <a:pt x="0" y="336296"/>
                </a:lnTo>
              </a:path>
            </a:pathLst>
          </a:custGeom>
          <a:ln w="6096">
            <a:solidFill>
              <a:srgbClr val="FFFFFF"/>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pic>
        <p:nvPicPr>
          <p:cNvPr id="19" name="图片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6966585" y="6021019"/>
            <a:ext cx="1771015" cy="4121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title" idx="4294967295"/>
          </p:nvPr>
        </p:nvSpPr>
        <p:spPr>
          <a:xfrm>
            <a:off x="3703955" y="392113"/>
            <a:ext cx="4902200" cy="442912"/>
          </a:xfrm>
          <a:prstGeom prst="rect">
            <a:avLst/>
          </a:prstGeom>
        </p:spPr>
        <p:txBody>
          <a:bodyPr vert="horz" wrap="square" lIns="0" tIns="12065" rIns="0" bIns="0" rtlCol="0">
            <a:spAutoFit/>
          </a:bodyPr>
          <a:lstStyle/>
          <a:p>
            <a:pPr algn="ctr" rtl="0"/>
            <a:r>
              <a:rPr lang="zh-CN" altLang="en-US" sz="2800" kern="1200" dirty="0">
                <a:solidFill>
                  <a:srgbClr val="017ACF"/>
                </a:solidFill>
              </a:rPr>
              <a:t>大数据统计系统</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575" y="1864360"/>
            <a:ext cx="5314315" cy="3110865"/>
          </a:xfrm>
          <a:prstGeom prst="rect">
            <a:avLst/>
          </a:prstGeom>
          <a:effectLst>
            <a:outerShdw blurRad="254000" dist="127000" dir="2700000" algn="tl" rotWithShape="0">
              <a:prstClr val="black">
                <a:alpha val="40000"/>
              </a:prstClr>
            </a:outerShdw>
          </a:effectLst>
        </p:spPr>
      </p:pic>
      <p:sp>
        <p:nvSpPr>
          <p:cNvPr id="54" name="矩形 53"/>
          <p:cNvSpPr/>
          <p:nvPr/>
        </p:nvSpPr>
        <p:spPr>
          <a:xfrm>
            <a:off x="4118400" y="2018665"/>
            <a:ext cx="3964305" cy="2559685"/>
          </a:xfrm>
          <a:prstGeom prst="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51" name="直接连接符 50"/>
          <p:cNvCxnSpPr/>
          <p:nvPr/>
        </p:nvCxnSpPr>
        <p:spPr>
          <a:xfrm>
            <a:off x="6099810" y="3502660"/>
            <a:ext cx="1270" cy="1728000"/>
          </a:xfrm>
          <a:prstGeom prst="line">
            <a:avLst/>
          </a:prstGeom>
          <a:ln w="12700">
            <a:solidFill>
              <a:srgbClr val="017ACF"/>
            </a:solidFill>
            <a:tailEnd type="oval"/>
          </a:ln>
          <a:effectLst>
            <a:outerShdw blurRad="50800" dist="38100" dir="2700000" algn="tl" rotWithShape="0">
              <a:prstClr val="black">
                <a:alpha val="90000"/>
              </a:prstClr>
            </a:outerShdw>
          </a:effectLst>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4391025" y="2131060"/>
            <a:ext cx="792480" cy="542925"/>
            <a:chOff x="6435" y="3445"/>
            <a:chExt cx="1248" cy="855"/>
          </a:xfrm>
        </p:grpSpPr>
        <p:sp>
          <p:nvSpPr>
            <p:cNvPr id="15" name="文本框 14"/>
            <p:cNvSpPr txBox="1"/>
            <p:nvPr/>
          </p:nvSpPr>
          <p:spPr>
            <a:xfrm>
              <a:off x="6435" y="3866"/>
              <a:ext cx="1248" cy="434"/>
            </a:xfrm>
            <a:prstGeom prst="rect">
              <a:avLst/>
            </a:prstGeom>
            <a:no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货物信息</a:t>
              </a:r>
            </a:p>
          </p:txBody>
        </p:sp>
        <p:grpSp>
          <p:nvGrpSpPr>
            <p:cNvPr id="85" name="组合 84"/>
            <p:cNvGrpSpPr>
              <a:grpSpLocks noChangeAspect="1"/>
            </p:cNvGrpSpPr>
            <p:nvPr/>
          </p:nvGrpSpPr>
          <p:grpSpPr>
            <a:xfrm>
              <a:off x="6836" y="3445"/>
              <a:ext cx="425" cy="426"/>
              <a:chOff x="4752976" y="8212138"/>
              <a:chExt cx="3132138" cy="3138488"/>
            </a:xfrm>
            <a:solidFill>
              <a:schemeClr val="bg1"/>
            </a:solidFill>
          </p:grpSpPr>
          <p:sp>
            <p:nvSpPr>
              <p:cNvPr id="86" name="Freeform 9"/>
              <p:cNvSpPr/>
              <p:nvPr/>
            </p:nvSpPr>
            <p:spPr bwMode="auto">
              <a:xfrm>
                <a:off x="5734051" y="9617076"/>
                <a:ext cx="1322388" cy="911225"/>
              </a:xfrm>
              <a:custGeom>
                <a:avLst/>
                <a:gdLst>
                  <a:gd name="T0" fmla="*/ 1157 w 1303"/>
                  <a:gd name="T1" fmla="*/ 36 h 896"/>
                  <a:gd name="T2" fmla="*/ 464 w 1303"/>
                  <a:gd name="T3" fmla="*/ 732 h 896"/>
                  <a:gd name="T4" fmla="*/ 167 w 1303"/>
                  <a:gd name="T5" fmla="*/ 408 h 896"/>
                  <a:gd name="T6" fmla="*/ 36 w 1303"/>
                  <a:gd name="T7" fmla="*/ 386 h 896"/>
                  <a:gd name="T8" fmla="*/ 55 w 1303"/>
                  <a:gd name="T9" fmla="*/ 515 h 896"/>
                  <a:gd name="T10" fmla="*/ 398 w 1303"/>
                  <a:gd name="T11" fmla="*/ 866 h 896"/>
                  <a:gd name="T12" fmla="*/ 398 w 1303"/>
                  <a:gd name="T13" fmla="*/ 866 h 896"/>
                  <a:gd name="T14" fmla="*/ 399 w 1303"/>
                  <a:gd name="T15" fmla="*/ 867 h 896"/>
                  <a:gd name="T16" fmla="*/ 419 w 1303"/>
                  <a:gd name="T17" fmla="*/ 880 h 896"/>
                  <a:gd name="T18" fmla="*/ 429 w 1303"/>
                  <a:gd name="T19" fmla="*/ 887 h 896"/>
                  <a:gd name="T20" fmla="*/ 498 w 1303"/>
                  <a:gd name="T21" fmla="*/ 887 h 896"/>
                  <a:gd name="T22" fmla="*/ 508 w 1303"/>
                  <a:gd name="T23" fmla="*/ 880 h 896"/>
                  <a:gd name="T24" fmla="*/ 528 w 1303"/>
                  <a:gd name="T25" fmla="*/ 867 h 896"/>
                  <a:gd name="T26" fmla="*/ 528 w 1303"/>
                  <a:gd name="T27" fmla="*/ 867 h 896"/>
                  <a:gd name="T28" fmla="*/ 529 w 1303"/>
                  <a:gd name="T29" fmla="*/ 866 h 896"/>
                  <a:gd name="T30" fmla="*/ 1247 w 1303"/>
                  <a:gd name="T31" fmla="*/ 145 h 896"/>
                  <a:gd name="T32" fmla="*/ 1267 w 1303"/>
                  <a:gd name="T33" fmla="*/ 35 h 896"/>
                  <a:gd name="T34" fmla="*/ 1157 w 1303"/>
                  <a:gd name="T35" fmla="*/ 3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896">
                    <a:moveTo>
                      <a:pt x="1157" y="36"/>
                    </a:moveTo>
                    <a:cubicBezTo>
                      <a:pt x="464" y="732"/>
                      <a:pt x="464" y="732"/>
                      <a:pt x="464" y="732"/>
                    </a:cubicBezTo>
                    <a:cubicBezTo>
                      <a:pt x="167" y="408"/>
                      <a:pt x="167" y="408"/>
                      <a:pt x="167" y="408"/>
                    </a:cubicBezTo>
                    <a:cubicBezTo>
                      <a:pt x="131" y="371"/>
                      <a:pt x="73" y="350"/>
                      <a:pt x="36" y="386"/>
                    </a:cubicBezTo>
                    <a:cubicBezTo>
                      <a:pt x="0" y="421"/>
                      <a:pt x="19" y="479"/>
                      <a:pt x="55" y="515"/>
                    </a:cubicBezTo>
                    <a:cubicBezTo>
                      <a:pt x="398" y="866"/>
                      <a:pt x="398" y="866"/>
                      <a:pt x="398" y="866"/>
                    </a:cubicBezTo>
                    <a:cubicBezTo>
                      <a:pt x="398" y="866"/>
                      <a:pt x="398" y="866"/>
                      <a:pt x="398" y="866"/>
                    </a:cubicBezTo>
                    <a:cubicBezTo>
                      <a:pt x="399" y="867"/>
                      <a:pt x="399" y="867"/>
                      <a:pt x="399" y="867"/>
                    </a:cubicBezTo>
                    <a:cubicBezTo>
                      <a:pt x="405" y="873"/>
                      <a:pt x="412" y="876"/>
                      <a:pt x="419" y="880"/>
                    </a:cubicBezTo>
                    <a:cubicBezTo>
                      <a:pt x="422" y="882"/>
                      <a:pt x="425" y="885"/>
                      <a:pt x="429" y="887"/>
                    </a:cubicBezTo>
                    <a:cubicBezTo>
                      <a:pt x="451" y="895"/>
                      <a:pt x="476" y="896"/>
                      <a:pt x="498" y="887"/>
                    </a:cubicBezTo>
                    <a:cubicBezTo>
                      <a:pt x="502" y="885"/>
                      <a:pt x="504" y="882"/>
                      <a:pt x="508" y="880"/>
                    </a:cubicBezTo>
                    <a:cubicBezTo>
                      <a:pt x="515" y="877"/>
                      <a:pt x="522" y="873"/>
                      <a:pt x="528" y="867"/>
                    </a:cubicBezTo>
                    <a:cubicBezTo>
                      <a:pt x="528" y="867"/>
                      <a:pt x="528" y="867"/>
                      <a:pt x="528" y="867"/>
                    </a:cubicBezTo>
                    <a:cubicBezTo>
                      <a:pt x="529" y="866"/>
                      <a:pt x="529" y="866"/>
                      <a:pt x="529" y="866"/>
                    </a:cubicBezTo>
                    <a:cubicBezTo>
                      <a:pt x="1247" y="145"/>
                      <a:pt x="1247" y="145"/>
                      <a:pt x="1247" y="145"/>
                    </a:cubicBezTo>
                    <a:cubicBezTo>
                      <a:pt x="1283" y="109"/>
                      <a:pt x="1303" y="71"/>
                      <a:pt x="1267" y="35"/>
                    </a:cubicBezTo>
                    <a:cubicBezTo>
                      <a:pt x="1231" y="0"/>
                      <a:pt x="1193" y="0"/>
                      <a:pt x="115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87" name="Freeform 10"/>
              <p:cNvSpPr>
                <a:spLocks noEditPoints="1"/>
              </p:cNvSpPr>
              <p:nvPr/>
            </p:nvSpPr>
            <p:spPr bwMode="auto">
              <a:xfrm>
                <a:off x="4752976" y="8212138"/>
                <a:ext cx="3132138" cy="3138488"/>
              </a:xfrm>
              <a:custGeom>
                <a:avLst/>
                <a:gdLst>
                  <a:gd name="T0" fmla="*/ 2656 w 3087"/>
                  <a:gd name="T1" fmla="*/ 436 h 3087"/>
                  <a:gd name="T2" fmla="*/ 2130 w 3087"/>
                  <a:gd name="T3" fmla="*/ 436 h 3087"/>
                  <a:gd name="T4" fmla="*/ 2130 w 3087"/>
                  <a:gd name="T5" fmla="*/ 65 h 3087"/>
                  <a:gd name="T6" fmla="*/ 2110 w 3087"/>
                  <a:gd name="T7" fmla="*/ 19 h 3087"/>
                  <a:gd name="T8" fmla="*/ 2064 w 3087"/>
                  <a:gd name="T9" fmla="*/ 0 h 3087"/>
                  <a:gd name="T10" fmla="*/ 2017 w 3087"/>
                  <a:gd name="T11" fmla="*/ 19 h 3087"/>
                  <a:gd name="T12" fmla="*/ 1998 w 3087"/>
                  <a:gd name="T13" fmla="*/ 65 h 3087"/>
                  <a:gd name="T14" fmla="*/ 1998 w 3087"/>
                  <a:gd name="T15" fmla="*/ 436 h 3087"/>
                  <a:gd name="T16" fmla="*/ 1049 w 3087"/>
                  <a:gd name="T17" fmla="*/ 436 h 3087"/>
                  <a:gd name="T18" fmla="*/ 1049 w 3087"/>
                  <a:gd name="T19" fmla="*/ 65 h 3087"/>
                  <a:gd name="T20" fmla="*/ 1030 w 3087"/>
                  <a:gd name="T21" fmla="*/ 19 h 3087"/>
                  <a:gd name="T22" fmla="*/ 984 w 3087"/>
                  <a:gd name="T23" fmla="*/ 0 h 3087"/>
                  <a:gd name="T24" fmla="*/ 937 w 3087"/>
                  <a:gd name="T25" fmla="*/ 19 h 3087"/>
                  <a:gd name="T26" fmla="*/ 918 w 3087"/>
                  <a:gd name="T27" fmla="*/ 65 h 3087"/>
                  <a:gd name="T28" fmla="*/ 918 w 3087"/>
                  <a:gd name="T29" fmla="*/ 436 h 3087"/>
                  <a:gd name="T30" fmla="*/ 431 w 3087"/>
                  <a:gd name="T31" fmla="*/ 436 h 3087"/>
                  <a:gd name="T32" fmla="*/ 0 w 3087"/>
                  <a:gd name="T33" fmla="*/ 864 h 3087"/>
                  <a:gd name="T34" fmla="*/ 0 w 3087"/>
                  <a:gd name="T35" fmla="*/ 2659 h 3087"/>
                  <a:gd name="T36" fmla="*/ 431 w 3087"/>
                  <a:gd name="T37" fmla="*/ 3087 h 3087"/>
                  <a:gd name="T38" fmla="*/ 2656 w 3087"/>
                  <a:gd name="T39" fmla="*/ 3087 h 3087"/>
                  <a:gd name="T40" fmla="*/ 3087 w 3087"/>
                  <a:gd name="T41" fmla="*/ 2659 h 3087"/>
                  <a:gd name="T42" fmla="*/ 3087 w 3087"/>
                  <a:gd name="T43" fmla="*/ 864 h 3087"/>
                  <a:gd name="T44" fmla="*/ 2656 w 3087"/>
                  <a:gd name="T45" fmla="*/ 436 h 3087"/>
                  <a:gd name="T46" fmla="*/ 2956 w 3087"/>
                  <a:gd name="T47" fmla="*/ 2659 h 3087"/>
                  <a:gd name="T48" fmla="*/ 2656 w 3087"/>
                  <a:gd name="T49" fmla="*/ 2957 h 3087"/>
                  <a:gd name="T50" fmla="*/ 431 w 3087"/>
                  <a:gd name="T51" fmla="*/ 2957 h 3087"/>
                  <a:gd name="T52" fmla="*/ 131 w 3087"/>
                  <a:gd name="T53" fmla="*/ 2659 h 3087"/>
                  <a:gd name="T54" fmla="*/ 131 w 3087"/>
                  <a:gd name="T55" fmla="*/ 864 h 3087"/>
                  <a:gd name="T56" fmla="*/ 431 w 3087"/>
                  <a:gd name="T57" fmla="*/ 566 h 3087"/>
                  <a:gd name="T58" fmla="*/ 918 w 3087"/>
                  <a:gd name="T59" fmla="*/ 566 h 3087"/>
                  <a:gd name="T60" fmla="*/ 918 w 3087"/>
                  <a:gd name="T61" fmla="*/ 897 h 3087"/>
                  <a:gd name="T62" fmla="*/ 984 w 3087"/>
                  <a:gd name="T63" fmla="*/ 963 h 3087"/>
                  <a:gd name="T64" fmla="*/ 1030 w 3087"/>
                  <a:gd name="T65" fmla="*/ 944 h 3087"/>
                  <a:gd name="T66" fmla="*/ 1049 w 3087"/>
                  <a:gd name="T67" fmla="*/ 897 h 3087"/>
                  <a:gd name="T68" fmla="*/ 1049 w 3087"/>
                  <a:gd name="T69" fmla="*/ 566 h 3087"/>
                  <a:gd name="T70" fmla="*/ 1998 w 3087"/>
                  <a:gd name="T71" fmla="*/ 566 h 3087"/>
                  <a:gd name="T72" fmla="*/ 1998 w 3087"/>
                  <a:gd name="T73" fmla="*/ 897 h 3087"/>
                  <a:gd name="T74" fmla="*/ 2064 w 3087"/>
                  <a:gd name="T75" fmla="*/ 963 h 3087"/>
                  <a:gd name="T76" fmla="*/ 2110 w 3087"/>
                  <a:gd name="T77" fmla="*/ 944 h 3087"/>
                  <a:gd name="T78" fmla="*/ 2130 w 3087"/>
                  <a:gd name="T79" fmla="*/ 897 h 3087"/>
                  <a:gd name="T80" fmla="*/ 2130 w 3087"/>
                  <a:gd name="T81" fmla="*/ 566 h 3087"/>
                  <a:gd name="T82" fmla="*/ 2656 w 3087"/>
                  <a:gd name="T83" fmla="*/ 566 h 3087"/>
                  <a:gd name="T84" fmla="*/ 2956 w 3087"/>
                  <a:gd name="T85" fmla="*/ 864 h 3087"/>
                  <a:gd name="T86" fmla="*/ 2956 w 3087"/>
                  <a:gd name="T87" fmla="*/ 2659 h 3087"/>
                  <a:gd name="T88" fmla="*/ 2956 w 3087"/>
                  <a:gd name="T89" fmla="*/ 2659 h 3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87" h="3087">
                    <a:moveTo>
                      <a:pt x="2656" y="436"/>
                    </a:moveTo>
                    <a:cubicBezTo>
                      <a:pt x="2130" y="436"/>
                      <a:pt x="2130" y="436"/>
                      <a:pt x="2130" y="436"/>
                    </a:cubicBezTo>
                    <a:cubicBezTo>
                      <a:pt x="2130" y="65"/>
                      <a:pt x="2130" y="65"/>
                      <a:pt x="2130" y="65"/>
                    </a:cubicBezTo>
                    <a:cubicBezTo>
                      <a:pt x="2129" y="48"/>
                      <a:pt x="2123" y="31"/>
                      <a:pt x="2110" y="19"/>
                    </a:cubicBezTo>
                    <a:cubicBezTo>
                      <a:pt x="2098" y="7"/>
                      <a:pt x="2081" y="0"/>
                      <a:pt x="2064" y="0"/>
                    </a:cubicBezTo>
                    <a:cubicBezTo>
                      <a:pt x="2046" y="0"/>
                      <a:pt x="2030" y="7"/>
                      <a:pt x="2017" y="19"/>
                    </a:cubicBezTo>
                    <a:cubicBezTo>
                      <a:pt x="2005" y="31"/>
                      <a:pt x="1998" y="48"/>
                      <a:pt x="1998" y="65"/>
                    </a:cubicBezTo>
                    <a:cubicBezTo>
                      <a:pt x="1998" y="436"/>
                      <a:pt x="1998" y="436"/>
                      <a:pt x="1998" y="436"/>
                    </a:cubicBezTo>
                    <a:cubicBezTo>
                      <a:pt x="1049" y="436"/>
                      <a:pt x="1049" y="436"/>
                      <a:pt x="1049" y="436"/>
                    </a:cubicBezTo>
                    <a:cubicBezTo>
                      <a:pt x="1049" y="65"/>
                      <a:pt x="1049" y="65"/>
                      <a:pt x="1049" y="65"/>
                    </a:cubicBezTo>
                    <a:cubicBezTo>
                      <a:pt x="1049" y="48"/>
                      <a:pt x="1042" y="31"/>
                      <a:pt x="1030" y="19"/>
                    </a:cubicBezTo>
                    <a:cubicBezTo>
                      <a:pt x="1018" y="7"/>
                      <a:pt x="1001" y="0"/>
                      <a:pt x="984" y="0"/>
                    </a:cubicBezTo>
                    <a:cubicBezTo>
                      <a:pt x="966" y="0"/>
                      <a:pt x="949" y="7"/>
                      <a:pt x="937" y="19"/>
                    </a:cubicBezTo>
                    <a:cubicBezTo>
                      <a:pt x="925" y="31"/>
                      <a:pt x="918" y="48"/>
                      <a:pt x="918" y="65"/>
                    </a:cubicBezTo>
                    <a:cubicBezTo>
                      <a:pt x="918" y="436"/>
                      <a:pt x="918" y="436"/>
                      <a:pt x="918" y="436"/>
                    </a:cubicBezTo>
                    <a:cubicBezTo>
                      <a:pt x="431" y="436"/>
                      <a:pt x="431" y="436"/>
                      <a:pt x="431" y="436"/>
                    </a:cubicBezTo>
                    <a:cubicBezTo>
                      <a:pt x="193" y="436"/>
                      <a:pt x="0" y="628"/>
                      <a:pt x="0" y="864"/>
                    </a:cubicBezTo>
                    <a:cubicBezTo>
                      <a:pt x="0" y="2659"/>
                      <a:pt x="0" y="2659"/>
                      <a:pt x="0" y="2659"/>
                    </a:cubicBezTo>
                    <a:cubicBezTo>
                      <a:pt x="0" y="2895"/>
                      <a:pt x="193" y="3087"/>
                      <a:pt x="431" y="3087"/>
                    </a:cubicBezTo>
                    <a:cubicBezTo>
                      <a:pt x="2656" y="3087"/>
                      <a:pt x="2656" y="3087"/>
                      <a:pt x="2656" y="3087"/>
                    </a:cubicBezTo>
                    <a:cubicBezTo>
                      <a:pt x="2894" y="3087"/>
                      <a:pt x="3087" y="2895"/>
                      <a:pt x="3087" y="2659"/>
                    </a:cubicBezTo>
                    <a:cubicBezTo>
                      <a:pt x="3087" y="864"/>
                      <a:pt x="3087" y="864"/>
                      <a:pt x="3087" y="864"/>
                    </a:cubicBezTo>
                    <a:cubicBezTo>
                      <a:pt x="3087" y="628"/>
                      <a:pt x="2894" y="436"/>
                      <a:pt x="2656" y="436"/>
                    </a:cubicBezTo>
                    <a:close/>
                    <a:moveTo>
                      <a:pt x="2956" y="2659"/>
                    </a:moveTo>
                    <a:cubicBezTo>
                      <a:pt x="2956" y="2823"/>
                      <a:pt x="2821" y="2957"/>
                      <a:pt x="2656" y="2957"/>
                    </a:cubicBezTo>
                    <a:cubicBezTo>
                      <a:pt x="431" y="2957"/>
                      <a:pt x="431" y="2957"/>
                      <a:pt x="431" y="2957"/>
                    </a:cubicBezTo>
                    <a:cubicBezTo>
                      <a:pt x="266" y="2957"/>
                      <a:pt x="131" y="2823"/>
                      <a:pt x="131" y="2659"/>
                    </a:cubicBezTo>
                    <a:cubicBezTo>
                      <a:pt x="131" y="864"/>
                      <a:pt x="131" y="864"/>
                      <a:pt x="131" y="864"/>
                    </a:cubicBezTo>
                    <a:cubicBezTo>
                      <a:pt x="131" y="700"/>
                      <a:pt x="266" y="566"/>
                      <a:pt x="431" y="566"/>
                    </a:cubicBezTo>
                    <a:cubicBezTo>
                      <a:pt x="918" y="566"/>
                      <a:pt x="918" y="566"/>
                      <a:pt x="918" y="566"/>
                    </a:cubicBezTo>
                    <a:cubicBezTo>
                      <a:pt x="918" y="897"/>
                      <a:pt x="918" y="897"/>
                      <a:pt x="918" y="897"/>
                    </a:cubicBezTo>
                    <a:cubicBezTo>
                      <a:pt x="918" y="934"/>
                      <a:pt x="947" y="963"/>
                      <a:pt x="984" y="963"/>
                    </a:cubicBezTo>
                    <a:cubicBezTo>
                      <a:pt x="1001" y="963"/>
                      <a:pt x="1018" y="956"/>
                      <a:pt x="1030" y="944"/>
                    </a:cubicBezTo>
                    <a:cubicBezTo>
                      <a:pt x="1042" y="931"/>
                      <a:pt x="1049" y="915"/>
                      <a:pt x="1049" y="897"/>
                    </a:cubicBezTo>
                    <a:cubicBezTo>
                      <a:pt x="1049" y="566"/>
                      <a:pt x="1049" y="566"/>
                      <a:pt x="1049" y="566"/>
                    </a:cubicBezTo>
                    <a:cubicBezTo>
                      <a:pt x="1998" y="566"/>
                      <a:pt x="1998" y="566"/>
                      <a:pt x="1998" y="566"/>
                    </a:cubicBezTo>
                    <a:cubicBezTo>
                      <a:pt x="1998" y="897"/>
                      <a:pt x="1998" y="897"/>
                      <a:pt x="1998" y="897"/>
                    </a:cubicBezTo>
                    <a:cubicBezTo>
                      <a:pt x="1998" y="934"/>
                      <a:pt x="2028" y="963"/>
                      <a:pt x="2064" y="963"/>
                    </a:cubicBezTo>
                    <a:cubicBezTo>
                      <a:pt x="2081" y="963"/>
                      <a:pt x="2098" y="956"/>
                      <a:pt x="2110" y="944"/>
                    </a:cubicBezTo>
                    <a:cubicBezTo>
                      <a:pt x="2123" y="932"/>
                      <a:pt x="2130" y="915"/>
                      <a:pt x="2130" y="897"/>
                    </a:cubicBezTo>
                    <a:cubicBezTo>
                      <a:pt x="2130" y="566"/>
                      <a:pt x="2130" y="566"/>
                      <a:pt x="2130" y="566"/>
                    </a:cubicBezTo>
                    <a:cubicBezTo>
                      <a:pt x="2656" y="566"/>
                      <a:pt x="2656" y="566"/>
                      <a:pt x="2656" y="566"/>
                    </a:cubicBezTo>
                    <a:cubicBezTo>
                      <a:pt x="2821" y="566"/>
                      <a:pt x="2956" y="700"/>
                      <a:pt x="2956" y="864"/>
                    </a:cubicBezTo>
                    <a:cubicBezTo>
                      <a:pt x="2956" y="2659"/>
                      <a:pt x="2956" y="2659"/>
                      <a:pt x="2956" y="2659"/>
                    </a:cubicBezTo>
                    <a:cubicBezTo>
                      <a:pt x="2956" y="2659"/>
                      <a:pt x="2956" y="2659"/>
                      <a:pt x="2956" y="26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grpSp>
      </p:grpSp>
      <p:grpSp>
        <p:nvGrpSpPr>
          <p:cNvPr id="130" name="组合 129"/>
          <p:cNvGrpSpPr/>
          <p:nvPr/>
        </p:nvGrpSpPr>
        <p:grpSpPr>
          <a:xfrm>
            <a:off x="3981268" y="3845586"/>
            <a:ext cx="4239880" cy="604471"/>
            <a:chOff x="799155" y="1072341"/>
            <a:chExt cx="2501127" cy="807548"/>
          </a:xfrm>
        </p:grpSpPr>
        <p:sp>
          <p:nvSpPr>
            <p:cNvPr id="134" name="圆角矩形 4"/>
            <p:cNvSpPr/>
            <p:nvPr/>
          </p:nvSpPr>
          <p:spPr>
            <a:xfrm>
              <a:off x="799155" y="1072341"/>
              <a:ext cx="2501127" cy="807548"/>
            </a:xfrm>
            <a:prstGeom prst="roundRect">
              <a:avLst/>
            </a:prstGeom>
            <a:gradFill>
              <a:gsLst>
                <a:gs pos="0">
                  <a:schemeClr val="bg1"/>
                </a:gs>
                <a:gs pos="100000">
                  <a:schemeClr val="bg1">
                    <a:lumMod val="95000"/>
                  </a:schemeClr>
                </a:gs>
              </a:gsLst>
              <a:lin ang="2700000" scaled="0"/>
            </a:gra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prstClr val="black"/>
                </a:solidFill>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35" name="圆角矩形 5"/>
            <p:cNvSpPr/>
            <p:nvPr/>
          </p:nvSpPr>
          <p:spPr>
            <a:xfrm>
              <a:off x="816305" y="1113101"/>
              <a:ext cx="2466829" cy="745275"/>
            </a:xfrm>
            <a:prstGeom prst="roundRect">
              <a:avLst/>
            </a:prstGeom>
            <a:gradFill>
              <a:gsLst>
                <a:gs pos="0">
                  <a:schemeClr val="bg1"/>
                </a:gs>
                <a:gs pos="10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buFont typeface="Wingdings" panose="05000000000000000000" pitchFamily="2" charset="2"/>
                <a:buChar char="l"/>
              </a:pPr>
              <a:r>
                <a:rPr lang="zh-CN" sz="1050" b="1"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所有信息终端可以可视化大屏形式展示，所有数据一目了然，并可智能调取分析数据，快速作出数据预警，提高市场管理的行动能力。</a:t>
              </a:r>
            </a:p>
          </p:txBody>
        </p:sp>
      </p:grpSp>
      <p:sp>
        <p:nvSpPr>
          <p:cNvPr id="25" name="文本框 24"/>
          <p:cNvSpPr txBox="1"/>
          <p:nvPr/>
        </p:nvSpPr>
        <p:spPr>
          <a:xfrm>
            <a:off x="426720" y="1755775"/>
            <a:ext cx="2468880" cy="1014730"/>
          </a:xfrm>
          <a:prstGeom prst="rect">
            <a:avLst/>
          </a:prstGeom>
          <a:noFill/>
        </p:spPr>
        <p:txBody>
          <a:bodyPr wrap="square" rtlCol="0">
            <a:spAutoFit/>
          </a:bodyPr>
          <a:lstStyle/>
          <a:p>
            <a:pPr indent="0" algn="just" eaLnBrk="1" latinLnBrk="0" hangingPunct="1"/>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包括历史记录，现阶段存活，库存及商户自库货物信息。以上信息可以用于进行货物趋势分析，仓储预警，保质期预警，商品溯源，销路分析等。</a:t>
            </a:r>
          </a:p>
        </p:txBody>
      </p:sp>
      <p:cxnSp>
        <p:nvCxnSpPr>
          <p:cNvPr id="26" name="直接连接符 25"/>
          <p:cNvCxnSpPr/>
          <p:nvPr/>
        </p:nvCxnSpPr>
        <p:spPr>
          <a:xfrm flipH="1">
            <a:off x="2895600" y="2496820"/>
            <a:ext cx="1548000" cy="0"/>
          </a:xfrm>
          <a:prstGeom prst="line">
            <a:avLst/>
          </a:prstGeom>
          <a:ln w="12700">
            <a:solidFill>
              <a:srgbClr val="017ACF"/>
            </a:solidFill>
            <a:tailEnd type="oval"/>
          </a:ln>
          <a:effectLst>
            <a:outerShdw blurRad="50800" dist="38100" dir="2700000" algn="tl" rotWithShape="0">
              <a:prstClr val="black">
                <a:alpha val="90000"/>
              </a:prstClr>
            </a:outerShdw>
          </a:effectLst>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7078345" y="3028315"/>
            <a:ext cx="792480" cy="545465"/>
            <a:chOff x="10468" y="4769"/>
            <a:chExt cx="1248" cy="859"/>
          </a:xfrm>
        </p:grpSpPr>
        <p:sp>
          <p:nvSpPr>
            <p:cNvPr id="24" name="文本框 23"/>
            <p:cNvSpPr txBox="1"/>
            <p:nvPr/>
          </p:nvSpPr>
          <p:spPr>
            <a:xfrm>
              <a:off x="10468" y="5194"/>
              <a:ext cx="1248" cy="434"/>
            </a:xfrm>
            <a:prstGeom prst="rect">
              <a:avLst/>
            </a:prstGeom>
            <a:no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仓储信息</a:t>
              </a:r>
            </a:p>
          </p:txBody>
        </p:sp>
        <p:sp>
          <p:nvSpPr>
            <p:cNvPr id="27" name="Freeform 167"/>
            <p:cNvSpPr>
              <a:spLocks noEditPoints="1"/>
            </p:cNvSpPr>
            <p:nvPr/>
          </p:nvSpPr>
          <p:spPr bwMode="auto">
            <a:xfrm>
              <a:off x="10880" y="4769"/>
              <a:ext cx="425" cy="425"/>
            </a:xfrm>
            <a:custGeom>
              <a:avLst/>
              <a:gdLst/>
              <a:ahLst/>
              <a:cxnLst>
                <a:cxn ang="0">
                  <a:pos x="292" y="130"/>
                </a:cxn>
                <a:cxn ang="0">
                  <a:pos x="112" y="130"/>
                </a:cxn>
                <a:cxn ang="0">
                  <a:pos x="93" y="112"/>
                </a:cxn>
                <a:cxn ang="0">
                  <a:pos x="112" y="93"/>
                </a:cxn>
                <a:cxn ang="0">
                  <a:pos x="292" y="93"/>
                </a:cxn>
                <a:cxn ang="0">
                  <a:pos x="311" y="112"/>
                </a:cxn>
                <a:cxn ang="0">
                  <a:pos x="292" y="130"/>
                </a:cxn>
                <a:cxn ang="0">
                  <a:pos x="292" y="37"/>
                </a:cxn>
                <a:cxn ang="0">
                  <a:pos x="112" y="37"/>
                </a:cxn>
                <a:cxn ang="0">
                  <a:pos x="93" y="19"/>
                </a:cxn>
                <a:cxn ang="0">
                  <a:pos x="112" y="0"/>
                </a:cxn>
                <a:cxn ang="0">
                  <a:pos x="292" y="0"/>
                </a:cxn>
                <a:cxn ang="0">
                  <a:pos x="311" y="19"/>
                </a:cxn>
                <a:cxn ang="0">
                  <a:pos x="292" y="37"/>
                </a:cxn>
                <a:cxn ang="0">
                  <a:pos x="25" y="224"/>
                </a:cxn>
                <a:cxn ang="0">
                  <a:pos x="13" y="224"/>
                </a:cxn>
                <a:cxn ang="0">
                  <a:pos x="0" y="211"/>
                </a:cxn>
                <a:cxn ang="0">
                  <a:pos x="0" y="199"/>
                </a:cxn>
                <a:cxn ang="0">
                  <a:pos x="13" y="186"/>
                </a:cxn>
                <a:cxn ang="0">
                  <a:pos x="25" y="186"/>
                </a:cxn>
                <a:cxn ang="0">
                  <a:pos x="38" y="199"/>
                </a:cxn>
                <a:cxn ang="0">
                  <a:pos x="38" y="211"/>
                </a:cxn>
                <a:cxn ang="0">
                  <a:pos x="25" y="224"/>
                </a:cxn>
                <a:cxn ang="0">
                  <a:pos x="25" y="130"/>
                </a:cxn>
                <a:cxn ang="0">
                  <a:pos x="13" y="130"/>
                </a:cxn>
                <a:cxn ang="0">
                  <a:pos x="0" y="118"/>
                </a:cxn>
                <a:cxn ang="0">
                  <a:pos x="0" y="106"/>
                </a:cxn>
                <a:cxn ang="0">
                  <a:pos x="13" y="93"/>
                </a:cxn>
                <a:cxn ang="0">
                  <a:pos x="25" y="93"/>
                </a:cxn>
                <a:cxn ang="0">
                  <a:pos x="38" y="106"/>
                </a:cxn>
                <a:cxn ang="0">
                  <a:pos x="38" y="118"/>
                </a:cxn>
                <a:cxn ang="0">
                  <a:pos x="25" y="130"/>
                </a:cxn>
                <a:cxn ang="0">
                  <a:pos x="25" y="37"/>
                </a:cxn>
                <a:cxn ang="0">
                  <a:pos x="13" y="37"/>
                </a:cxn>
                <a:cxn ang="0">
                  <a:pos x="0" y="25"/>
                </a:cxn>
                <a:cxn ang="0">
                  <a:pos x="0" y="12"/>
                </a:cxn>
                <a:cxn ang="0">
                  <a:pos x="13" y="0"/>
                </a:cxn>
                <a:cxn ang="0">
                  <a:pos x="25" y="0"/>
                </a:cxn>
                <a:cxn ang="0">
                  <a:pos x="38" y="12"/>
                </a:cxn>
                <a:cxn ang="0">
                  <a:pos x="38" y="25"/>
                </a:cxn>
                <a:cxn ang="0">
                  <a:pos x="25" y="37"/>
                </a:cxn>
                <a:cxn ang="0">
                  <a:pos x="112" y="186"/>
                </a:cxn>
                <a:cxn ang="0">
                  <a:pos x="292" y="186"/>
                </a:cxn>
                <a:cxn ang="0">
                  <a:pos x="311" y="205"/>
                </a:cxn>
                <a:cxn ang="0">
                  <a:pos x="292" y="224"/>
                </a:cxn>
                <a:cxn ang="0">
                  <a:pos x="112" y="224"/>
                </a:cxn>
                <a:cxn ang="0">
                  <a:pos x="93" y="205"/>
                </a:cxn>
                <a:cxn ang="0">
                  <a:pos x="112" y="186"/>
                </a:cxn>
              </a:cxnLst>
              <a:rect l="0" t="0" r="r" b="b"/>
              <a:pathLst>
                <a:path w="311" h="224">
                  <a:moveTo>
                    <a:pt x="292" y="130"/>
                  </a:moveTo>
                  <a:cubicBezTo>
                    <a:pt x="112" y="130"/>
                    <a:pt x="112" y="130"/>
                    <a:pt x="112" y="130"/>
                  </a:cubicBezTo>
                  <a:cubicBezTo>
                    <a:pt x="103" y="130"/>
                    <a:pt x="93" y="121"/>
                    <a:pt x="93" y="112"/>
                  </a:cubicBezTo>
                  <a:cubicBezTo>
                    <a:pt x="93" y="103"/>
                    <a:pt x="103" y="93"/>
                    <a:pt x="112" y="93"/>
                  </a:cubicBezTo>
                  <a:cubicBezTo>
                    <a:pt x="292" y="93"/>
                    <a:pt x="292" y="93"/>
                    <a:pt x="292" y="93"/>
                  </a:cubicBezTo>
                  <a:cubicBezTo>
                    <a:pt x="301" y="93"/>
                    <a:pt x="311" y="103"/>
                    <a:pt x="311" y="112"/>
                  </a:cubicBezTo>
                  <a:cubicBezTo>
                    <a:pt x="311" y="121"/>
                    <a:pt x="301" y="130"/>
                    <a:pt x="292" y="130"/>
                  </a:cubicBezTo>
                  <a:close/>
                  <a:moveTo>
                    <a:pt x="292" y="37"/>
                  </a:moveTo>
                  <a:cubicBezTo>
                    <a:pt x="112" y="37"/>
                    <a:pt x="112" y="37"/>
                    <a:pt x="112" y="37"/>
                  </a:cubicBezTo>
                  <a:cubicBezTo>
                    <a:pt x="103" y="37"/>
                    <a:pt x="93" y="28"/>
                    <a:pt x="93" y="19"/>
                  </a:cubicBezTo>
                  <a:cubicBezTo>
                    <a:pt x="93" y="10"/>
                    <a:pt x="103" y="0"/>
                    <a:pt x="112" y="0"/>
                  </a:cubicBezTo>
                  <a:cubicBezTo>
                    <a:pt x="292" y="0"/>
                    <a:pt x="292" y="0"/>
                    <a:pt x="292" y="0"/>
                  </a:cubicBezTo>
                  <a:cubicBezTo>
                    <a:pt x="301" y="0"/>
                    <a:pt x="311" y="10"/>
                    <a:pt x="311" y="19"/>
                  </a:cubicBezTo>
                  <a:cubicBezTo>
                    <a:pt x="311" y="28"/>
                    <a:pt x="301" y="37"/>
                    <a:pt x="292" y="37"/>
                  </a:cubicBezTo>
                  <a:close/>
                  <a:moveTo>
                    <a:pt x="25" y="224"/>
                  </a:moveTo>
                  <a:cubicBezTo>
                    <a:pt x="13" y="224"/>
                    <a:pt x="13" y="224"/>
                    <a:pt x="13" y="224"/>
                  </a:cubicBezTo>
                  <a:cubicBezTo>
                    <a:pt x="3" y="224"/>
                    <a:pt x="0" y="220"/>
                    <a:pt x="0" y="211"/>
                  </a:cubicBezTo>
                  <a:cubicBezTo>
                    <a:pt x="0" y="199"/>
                    <a:pt x="0" y="199"/>
                    <a:pt x="0" y="199"/>
                  </a:cubicBezTo>
                  <a:cubicBezTo>
                    <a:pt x="0" y="190"/>
                    <a:pt x="3" y="186"/>
                    <a:pt x="13" y="186"/>
                  </a:cubicBezTo>
                  <a:cubicBezTo>
                    <a:pt x="25" y="186"/>
                    <a:pt x="25" y="186"/>
                    <a:pt x="25" y="186"/>
                  </a:cubicBezTo>
                  <a:cubicBezTo>
                    <a:pt x="34" y="186"/>
                    <a:pt x="38" y="190"/>
                    <a:pt x="38" y="199"/>
                  </a:cubicBezTo>
                  <a:cubicBezTo>
                    <a:pt x="38" y="211"/>
                    <a:pt x="38" y="211"/>
                    <a:pt x="38" y="211"/>
                  </a:cubicBezTo>
                  <a:cubicBezTo>
                    <a:pt x="38" y="220"/>
                    <a:pt x="34" y="224"/>
                    <a:pt x="25" y="224"/>
                  </a:cubicBezTo>
                  <a:close/>
                  <a:moveTo>
                    <a:pt x="25" y="130"/>
                  </a:moveTo>
                  <a:cubicBezTo>
                    <a:pt x="13" y="130"/>
                    <a:pt x="13" y="130"/>
                    <a:pt x="13" y="130"/>
                  </a:cubicBezTo>
                  <a:cubicBezTo>
                    <a:pt x="3" y="130"/>
                    <a:pt x="0" y="127"/>
                    <a:pt x="0" y="118"/>
                  </a:cubicBezTo>
                  <a:cubicBezTo>
                    <a:pt x="0" y="106"/>
                    <a:pt x="0" y="106"/>
                    <a:pt x="0" y="106"/>
                  </a:cubicBezTo>
                  <a:cubicBezTo>
                    <a:pt x="0" y="97"/>
                    <a:pt x="3" y="93"/>
                    <a:pt x="13" y="93"/>
                  </a:cubicBezTo>
                  <a:cubicBezTo>
                    <a:pt x="25" y="93"/>
                    <a:pt x="25" y="93"/>
                    <a:pt x="25" y="93"/>
                  </a:cubicBezTo>
                  <a:cubicBezTo>
                    <a:pt x="34" y="93"/>
                    <a:pt x="38" y="97"/>
                    <a:pt x="38" y="106"/>
                  </a:cubicBezTo>
                  <a:cubicBezTo>
                    <a:pt x="38" y="118"/>
                    <a:pt x="38" y="118"/>
                    <a:pt x="38" y="118"/>
                  </a:cubicBezTo>
                  <a:cubicBezTo>
                    <a:pt x="38" y="127"/>
                    <a:pt x="34" y="130"/>
                    <a:pt x="25" y="130"/>
                  </a:cubicBezTo>
                  <a:close/>
                  <a:moveTo>
                    <a:pt x="25" y="37"/>
                  </a:moveTo>
                  <a:cubicBezTo>
                    <a:pt x="13" y="37"/>
                    <a:pt x="13" y="37"/>
                    <a:pt x="13" y="37"/>
                  </a:cubicBezTo>
                  <a:cubicBezTo>
                    <a:pt x="3" y="37"/>
                    <a:pt x="0" y="34"/>
                    <a:pt x="0" y="25"/>
                  </a:cubicBezTo>
                  <a:cubicBezTo>
                    <a:pt x="0" y="12"/>
                    <a:pt x="0" y="12"/>
                    <a:pt x="0" y="12"/>
                  </a:cubicBezTo>
                  <a:cubicBezTo>
                    <a:pt x="0" y="3"/>
                    <a:pt x="3" y="0"/>
                    <a:pt x="13" y="0"/>
                  </a:cubicBezTo>
                  <a:cubicBezTo>
                    <a:pt x="25" y="0"/>
                    <a:pt x="25" y="0"/>
                    <a:pt x="25" y="0"/>
                  </a:cubicBezTo>
                  <a:cubicBezTo>
                    <a:pt x="34" y="0"/>
                    <a:pt x="38" y="3"/>
                    <a:pt x="38" y="12"/>
                  </a:cubicBezTo>
                  <a:cubicBezTo>
                    <a:pt x="38" y="25"/>
                    <a:pt x="38" y="25"/>
                    <a:pt x="38" y="25"/>
                  </a:cubicBezTo>
                  <a:cubicBezTo>
                    <a:pt x="38" y="34"/>
                    <a:pt x="34" y="37"/>
                    <a:pt x="25" y="37"/>
                  </a:cubicBezTo>
                  <a:close/>
                  <a:moveTo>
                    <a:pt x="112" y="186"/>
                  </a:moveTo>
                  <a:cubicBezTo>
                    <a:pt x="292" y="186"/>
                    <a:pt x="292" y="186"/>
                    <a:pt x="292" y="186"/>
                  </a:cubicBezTo>
                  <a:cubicBezTo>
                    <a:pt x="301" y="186"/>
                    <a:pt x="311" y="196"/>
                    <a:pt x="311" y="205"/>
                  </a:cubicBezTo>
                  <a:cubicBezTo>
                    <a:pt x="311" y="214"/>
                    <a:pt x="301" y="224"/>
                    <a:pt x="292" y="224"/>
                  </a:cubicBezTo>
                  <a:cubicBezTo>
                    <a:pt x="112" y="224"/>
                    <a:pt x="112" y="224"/>
                    <a:pt x="112" y="224"/>
                  </a:cubicBezTo>
                  <a:cubicBezTo>
                    <a:pt x="103" y="224"/>
                    <a:pt x="93" y="214"/>
                    <a:pt x="93" y="205"/>
                  </a:cubicBezTo>
                  <a:cubicBezTo>
                    <a:pt x="93" y="196"/>
                    <a:pt x="103" y="186"/>
                    <a:pt x="112" y="186"/>
                  </a:cubicBezTo>
                  <a:close/>
                </a:path>
              </a:pathLst>
            </a:custGeom>
            <a:solidFill>
              <a:schemeClr val="bg2"/>
            </a:solidFill>
            <a:ln w="9525">
              <a:noFill/>
              <a:round/>
            </a:ln>
          </p:spPr>
          <p:txBody>
            <a:bodyPr vert="horz" wrap="square" lIns="121913" tIns="60956" rIns="121913" bIns="60956" numCol="1" anchor="t" anchorCtr="0" compatLnSpc="1"/>
            <a:lstStyle/>
            <a:p>
              <a:endParaRPr lang="en-US"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grpSp>
      <p:grpSp>
        <p:nvGrpSpPr>
          <p:cNvPr id="28" name="组合 27"/>
          <p:cNvGrpSpPr/>
          <p:nvPr/>
        </p:nvGrpSpPr>
        <p:grpSpPr>
          <a:xfrm>
            <a:off x="5709285" y="2130425"/>
            <a:ext cx="792480" cy="546735"/>
            <a:chOff x="7719" y="3333"/>
            <a:chExt cx="1248" cy="861"/>
          </a:xfrm>
        </p:grpSpPr>
        <p:sp>
          <p:nvSpPr>
            <p:cNvPr id="80" name="文本框 79"/>
            <p:cNvSpPr txBox="1"/>
            <p:nvPr/>
          </p:nvSpPr>
          <p:spPr>
            <a:xfrm>
              <a:off x="7719" y="3760"/>
              <a:ext cx="1248" cy="434"/>
            </a:xfrm>
            <a:prstGeom prst="rect">
              <a:avLst/>
            </a:prstGeom>
            <a:no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价格信息</a:t>
              </a:r>
            </a:p>
          </p:txBody>
        </p:sp>
        <p:sp>
          <p:nvSpPr>
            <p:cNvPr id="74" name="KSO_Shape"/>
            <p:cNvSpPr/>
            <p:nvPr/>
          </p:nvSpPr>
          <p:spPr bwMode="auto">
            <a:xfrm>
              <a:off x="8115" y="3333"/>
              <a:ext cx="425" cy="425"/>
            </a:xfrm>
            <a:custGeom>
              <a:avLst/>
              <a:gdLst>
                <a:gd name="T0" fmla="*/ 269770 w 11301413"/>
                <a:gd name="T1" fmla="*/ 1200927 h 11718926"/>
                <a:gd name="T2" fmla="*/ 408539 w 11301413"/>
                <a:gd name="T3" fmla="*/ 1208278 h 11718926"/>
                <a:gd name="T4" fmla="*/ 479976 w 11301413"/>
                <a:gd name="T5" fmla="*/ 1297067 h 11718926"/>
                <a:gd name="T6" fmla="*/ 479976 w 11301413"/>
                <a:gd name="T7" fmla="*/ 1710455 h 11718926"/>
                <a:gd name="T8" fmla="*/ 401049 w 11301413"/>
                <a:gd name="T9" fmla="*/ 1800397 h 11718926"/>
                <a:gd name="T10" fmla="*/ 138923 w 11301413"/>
                <a:gd name="T11" fmla="*/ 1800397 h 11718926"/>
                <a:gd name="T12" fmla="*/ 59997 w 11301413"/>
                <a:gd name="T13" fmla="*/ 1710455 h 11718926"/>
                <a:gd name="T14" fmla="*/ 59997 w 11301413"/>
                <a:gd name="T15" fmla="*/ 1297643 h 11718926"/>
                <a:gd name="T16" fmla="*/ 131434 w 11301413"/>
                <a:gd name="T17" fmla="*/ 1208278 h 11718926"/>
                <a:gd name="T18" fmla="*/ 269770 w 11301413"/>
                <a:gd name="T19" fmla="*/ 1200927 h 11718926"/>
                <a:gd name="T20" fmla="*/ 869740 w 11301413"/>
                <a:gd name="T21" fmla="*/ 1021179 h 11718926"/>
                <a:gd name="T22" fmla="*/ 1008508 w 11301413"/>
                <a:gd name="T23" fmla="*/ 1028529 h 11718926"/>
                <a:gd name="T24" fmla="*/ 1079945 w 11301413"/>
                <a:gd name="T25" fmla="*/ 1117879 h 11718926"/>
                <a:gd name="T26" fmla="*/ 1079945 w 11301413"/>
                <a:gd name="T27" fmla="*/ 1710471 h 11718926"/>
                <a:gd name="T28" fmla="*/ 1001019 w 11301413"/>
                <a:gd name="T29" fmla="*/ 1800397 h 11718926"/>
                <a:gd name="T30" fmla="*/ 738892 w 11301413"/>
                <a:gd name="T31" fmla="*/ 1800397 h 11718926"/>
                <a:gd name="T32" fmla="*/ 659966 w 11301413"/>
                <a:gd name="T33" fmla="*/ 1710471 h 11718926"/>
                <a:gd name="T34" fmla="*/ 659966 w 11301413"/>
                <a:gd name="T35" fmla="*/ 1117879 h 11718926"/>
                <a:gd name="T36" fmla="*/ 731403 w 11301413"/>
                <a:gd name="T37" fmla="*/ 1028529 h 11718926"/>
                <a:gd name="T38" fmla="*/ 869740 w 11301413"/>
                <a:gd name="T39" fmla="*/ 1021179 h 11718926"/>
                <a:gd name="T40" fmla="*/ 1469559 w 11301413"/>
                <a:gd name="T41" fmla="*/ 720707 h 11718926"/>
                <a:gd name="T42" fmla="*/ 1608510 w 11301413"/>
                <a:gd name="T43" fmla="*/ 728058 h 11718926"/>
                <a:gd name="T44" fmla="*/ 1679427 w 11301413"/>
                <a:gd name="T45" fmla="*/ 817996 h 11718926"/>
                <a:gd name="T46" fmla="*/ 1679427 w 11301413"/>
                <a:gd name="T47" fmla="*/ 1710459 h 11718926"/>
                <a:gd name="T48" fmla="*/ 1601015 w 11301413"/>
                <a:gd name="T49" fmla="*/ 1800397 h 11718926"/>
                <a:gd name="T50" fmla="*/ 1338104 w 11301413"/>
                <a:gd name="T51" fmla="*/ 1800397 h 11718926"/>
                <a:gd name="T52" fmla="*/ 1259692 w 11301413"/>
                <a:gd name="T53" fmla="*/ 1710459 h 11718926"/>
                <a:gd name="T54" fmla="*/ 1259692 w 11301413"/>
                <a:gd name="T55" fmla="*/ 817996 h 11718926"/>
                <a:gd name="T56" fmla="*/ 1330609 w 11301413"/>
                <a:gd name="T57" fmla="*/ 728058 h 11718926"/>
                <a:gd name="T58" fmla="*/ 1469559 w 11301413"/>
                <a:gd name="T59" fmla="*/ 720707 h 11718926"/>
                <a:gd name="T60" fmla="*/ 1527073 w 11301413"/>
                <a:gd name="T61" fmla="*/ 0 h 11718926"/>
                <a:gd name="T62" fmla="*/ 1736253 w 11301413"/>
                <a:gd name="T63" fmla="*/ 210420 h 11718926"/>
                <a:gd name="T64" fmla="*/ 1527073 w 11301413"/>
                <a:gd name="T65" fmla="*/ 420264 h 11718926"/>
                <a:gd name="T66" fmla="*/ 1462532 w 11301413"/>
                <a:gd name="T67" fmla="*/ 409311 h 11718926"/>
                <a:gd name="T68" fmla="*/ 970988 w 11301413"/>
                <a:gd name="T69" fmla="*/ 779997 h 11718926"/>
                <a:gd name="T70" fmla="*/ 810213 w 11301413"/>
                <a:gd name="T71" fmla="*/ 765008 h 11718926"/>
                <a:gd name="T72" fmla="*/ 595270 w 11301413"/>
                <a:gd name="T73" fmla="*/ 528645 h 11718926"/>
                <a:gd name="T74" fmla="*/ 415479 w 11301413"/>
                <a:gd name="T75" fmla="*/ 711970 h 11718926"/>
                <a:gd name="T76" fmla="*/ 418937 w 11301413"/>
                <a:gd name="T77" fmla="*/ 750019 h 11718926"/>
                <a:gd name="T78" fmla="*/ 209756 w 11301413"/>
                <a:gd name="T79" fmla="*/ 960439 h 11718926"/>
                <a:gd name="T80" fmla="*/ 0 w 11301413"/>
                <a:gd name="T81" fmla="*/ 750019 h 11718926"/>
                <a:gd name="T82" fmla="*/ 209756 w 11301413"/>
                <a:gd name="T83" fmla="*/ 540175 h 11718926"/>
                <a:gd name="T84" fmla="*/ 244332 w 11301413"/>
                <a:gd name="T85" fmla="*/ 543634 h 11718926"/>
                <a:gd name="T86" fmla="*/ 513442 w 11301413"/>
                <a:gd name="T87" fmla="*/ 276141 h 11718926"/>
                <a:gd name="T88" fmla="*/ 601033 w 11301413"/>
                <a:gd name="T89" fmla="*/ 240398 h 11718926"/>
                <a:gd name="T90" fmla="*/ 687471 w 11301413"/>
                <a:gd name="T91" fmla="*/ 279600 h 11718926"/>
                <a:gd name="T92" fmla="*/ 913939 w 11301413"/>
                <a:gd name="T93" fmla="*/ 522304 h 11718926"/>
                <a:gd name="T94" fmla="*/ 1317893 w 11301413"/>
                <a:gd name="T95" fmla="*/ 217338 h 11718926"/>
                <a:gd name="T96" fmla="*/ 1317316 w 11301413"/>
                <a:gd name="T97" fmla="*/ 210420 h 11718926"/>
                <a:gd name="T98" fmla="*/ 1527073 w 11301413"/>
                <a:gd name="T99" fmla="*/ 0 h 117189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301413" h="11718926">
                  <a:moveTo>
                    <a:pt x="1755956" y="7816926"/>
                  </a:moveTo>
                  <a:cubicBezTo>
                    <a:pt x="2057354" y="7816926"/>
                    <a:pt x="2359221" y="7832876"/>
                    <a:pt x="2659213" y="7864774"/>
                  </a:cubicBezTo>
                  <a:cubicBezTo>
                    <a:pt x="2921705" y="7894796"/>
                    <a:pt x="3124200" y="8142484"/>
                    <a:pt x="3124200" y="8442710"/>
                  </a:cubicBezTo>
                  <a:cubicBezTo>
                    <a:pt x="3124200" y="8442710"/>
                    <a:pt x="3124200" y="8442710"/>
                    <a:pt x="3124200" y="11133486"/>
                  </a:cubicBezTo>
                  <a:cubicBezTo>
                    <a:pt x="3124200" y="11456228"/>
                    <a:pt x="2895456" y="11718926"/>
                    <a:pt x="2610464" y="11718926"/>
                  </a:cubicBezTo>
                  <a:cubicBezTo>
                    <a:pt x="2610464" y="11718926"/>
                    <a:pt x="2610464" y="11718926"/>
                    <a:pt x="904261" y="11718926"/>
                  </a:cubicBezTo>
                  <a:cubicBezTo>
                    <a:pt x="619269" y="11718926"/>
                    <a:pt x="390525" y="11456228"/>
                    <a:pt x="390525" y="11133486"/>
                  </a:cubicBezTo>
                  <a:cubicBezTo>
                    <a:pt x="390525" y="11133486"/>
                    <a:pt x="390525" y="11133486"/>
                    <a:pt x="390525" y="8446462"/>
                  </a:cubicBezTo>
                  <a:cubicBezTo>
                    <a:pt x="390525" y="8146236"/>
                    <a:pt x="593019" y="7894796"/>
                    <a:pt x="855512" y="7864774"/>
                  </a:cubicBezTo>
                  <a:cubicBezTo>
                    <a:pt x="1153629" y="7832876"/>
                    <a:pt x="1454558" y="7816926"/>
                    <a:pt x="1755956" y="7816926"/>
                  </a:cubicBezTo>
                  <a:close/>
                  <a:moveTo>
                    <a:pt x="5661206" y="6646934"/>
                  </a:moveTo>
                  <a:cubicBezTo>
                    <a:pt x="5962604" y="6646934"/>
                    <a:pt x="6264471" y="6662880"/>
                    <a:pt x="6564463" y="6694774"/>
                  </a:cubicBezTo>
                  <a:cubicBezTo>
                    <a:pt x="6826955" y="6721040"/>
                    <a:pt x="7029450" y="6976188"/>
                    <a:pt x="7029450" y="7276360"/>
                  </a:cubicBezTo>
                  <a:cubicBezTo>
                    <a:pt x="7029450" y="7276360"/>
                    <a:pt x="7029450" y="7276360"/>
                    <a:pt x="7029450" y="11133588"/>
                  </a:cubicBezTo>
                  <a:cubicBezTo>
                    <a:pt x="7029450" y="11456274"/>
                    <a:pt x="6796957" y="11718926"/>
                    <a:pt x="6515714" y="11718926"/>
                  </a:cubicBezTo>
                  <a:cubicBezTo>
                    <a:pt x="6515714" y="11718926"/>
                    <a:pt x="6515714" y="11718926"/>
                    <a:pt x="4809511" y="11718926"/>
                  </a:cubicBezTo>
                  <a:cubicBezTo>
                    <a:pt x="4524519" y="11718926"/>
                    <a:pt x="4295775" y="11456274"/>
                    <a:pt x="4295775" y="11133588"/>
                  </a:cubicBezTo>
                  <a:cubicBezTo>
                    <a:pt x="4295775" y="11133588"/>
                    <a:pt x="4295775" y="11133588"/>
                    <a:pt x="4295775" y="7276360"/>
                  </a:cubicBezTo>
                  <a:cubicBezTo>
                    <a:pt x="4295775" y="6976188"/>
                    <a:pt x="4498269" y="6721040"/>
                    <a:pt x="4760762" y="6694774"/>
                  </a:cubicBezTo>
                  <a:cubicBezTo>
                    <a:pt x="5058879" y="6662880"/>
                    <a:pt x="5359808" y="6646934"/>
                    <a:pt x="5661206" y="6646934"/>
                  </a:cubicBezTo>
                  <a:close/>
                  <a:moveTo>
                    <a:pt x="9565481" y="4691138"/>
                  </a:moveTo>
                  <a:cubicBezTo>
                    <a:pt x="9867587" y="4691138"/>
                    <a:pt x="10169692" y="4707086"/>
                    <a:pt x="10469922" y="4738984"/>
                  </a:cubicBezTo>
                  <a:cubicBezTo>
                    <a:pt x="10732623" y="4769004"/>
                    <a:pt x="10931525" y="5020432"/>
                    <a:pt x="10931525" y="5324398"/>
                  </a:cubicBezTo>
                  <a:cubicBezTo>
                    <a:pt x="10931525" y="5324398"/>
                    <a:pt x="10931525" y="5324398"/>
                    <a:pt x="10931525" y="11133512"/>
                  </a:cubicBezTo>
                  <a:cubicBezTo>
                    <a:pt x="10931525" y="11456240"/>
                    <a:pt x="10702600" y="11718926"/>
                    <a:pt x="10421135" y="11718926"/>
                  </a:cubicBezTo>
                  <a:cubicBezTo>
                    <a:pt x="10421135" y="11718926"/>
                    <a:pt x="10421135" y="11718926"/>
                    <a:pt x="8709827" y="11718926"/>
                  </a:cubicBezTo>
                  <a:cubicBezTo>
                    <a:pt x="8428362" y="11718926"/>
                    <a:pt x="8199437" y="11456240"/>
                    <a:pt x="8199437" y="11133512"/>
                  </a:cubicBezTo>
                  <a:cubicBezTo>
                    <a:pt x="8199437" y="11133512"/>
                    <a:pt x="8199437" y="11133512"/>
                    <a:pt x="8199437" y="5324398"/>
                  </a:cubicBezTo>
                  <a:cubicBezTo>
                    <a:pt x="8199437" y="5020432"/>
                    <a:pt x="8398339" y="4769004"/>
                    <a:pt x="8661040" y="4738984"/>
                  </a:cubicBezTo>
                  <a:cubicBezTo>
                    <a:pt x="8961270" y="4707086"/>
                    <a:pt x="9263375" y="4691138"/>
                    <a:pt x="9565481" y="4691138"/>
                  </a:cubicBezTo>
                  <a:close/>
                  <a:moveTo>
                    <a:pt x="9939842" y="0"/>
                  </a:moveTo>
                  <a:cubicBezTo>
                    <a:pt x="10693770" y="0"/>
                    <a:pt x="11301413" y="611648"/>
                    <a:pt x="11301413" y="1369642"/>
                  </a:cubicBezTo>
                  <a:cubicBezTo>
                    <a:pt x="11301413" y="2123884"/>
                    <a:pt x="10693770" y="2735532"/>
                    <a:pt x="9939842" y="2735532"/>
                  </a:cubicBezTo>
                  <a:cubicBezTo>
                    <a:pt x="9789807" y="2735532"/>
                    <a:pt x="9651024" y="2705514"/>
                    <a:pt x="9519743" y="2664236"/>
                  </a:cubicBezTo>
                  <a:cubicBezTo>
                    <a:pt x="9519743" y="2664236"/>
                    <a:pt x="9519743" y="2664236"/>
                    <a:pt x="6320239" y="5077060"/>
                  </a:cubicBezTo>
                  <a:cubicBezTo>
                    <a:pt x="5997663" y="5320968"/>
                    <a:pt x="5543807" y="5275940"/>
                    <a:pt x="5273743" y="4979496"/>
                  </a:cubicBezTo>
                  <a:cubicBezTo>
                    <a:pt x="5273743" y="4979496"/>
                    <a:pt x="5273743" y="4979496"/>
                    <a:pt x="3874663" y="3440992"/>
                  </a:cubicBezTo>
                  <a:cubicBezTo>
                    <a:pt x="3874663" y="3440992"/>
                    <a:pt x="3874663" y="3440992"/>
                    <a:pt x="2704387" y="4634272"/>
                  </a:cubicBezTo>
                  <a:cubicBezTo>
                    <a:pt x="2719391" y="4716824"/>
                    <a:pt x="2726893" y="4799378"/>
                    <a:pt x="2726893" y="4881932"/>
                  </a:cubicBezTo>
                  <a:cubicBezTo>
                    <a:pt x="2726893" y="5639926"/>
                    <a:pt x="2119249" y="6251576"/>
                    <a:pt x="1365322" y="6251576"/>
                  </a:cubicBezTo>
                  <a:cubicBezTo>
                    <a:pt x="611394" y="6251576"/>
                    <a:pt x="0" y="5639926"/>
                    <a:pt x="0" y="4881932"/>
                  </a:cubicBezTo>
                  <a:cubicBezTo>
                    <a:pt x="0" y="4127690"/>
                    <a:pt x="611394" y="3516042"/>
                    <a:pt x="1365322" y="3516042"/>
                  </a:cubicBezTo>
                  <a:cubicBezTo>
                    <a:pt x="1440339" y="3516042"/>
                    <a:pt x="1515357" y="3527300"/>
                    <a:pt x="1590375" y="3538556"/>
                  </a:cubicBezTo>
                  <a:cubicBezTo>
                    <a:pt x="1590375" y="3538556"/>
                    <a:pt x="1590375" y="3538556"/>
                    <a:pt x="3342037" y="1797422"/>
                  </a:cubicBezTo>
                  <a:cubicBezTo>
                    <a:pt x="3492073" y="1647324"/>
                    <a:pt x="3702122" y="1557266"/>
                    <a:pt x="3912172" y="1564770"/>
                  </a:cubicBezTo>
                  <a:cubicBezTo>
                    <a:pt x="4125972" y="1572274"/>
                    <a:pt x="4328520" y="1662334"/>
                    <a:pt x="4474805" y="1819936"/>
                  </a:cubicBezTo>
                  <a:cubicBezTo>
                    <a:pt x="4474805" y="1819936"/>
                    <a:pt x="4474805" y="1819936"/>
                    <a:pt x="5948902" y="3399716"/>
                  </a:cubicBezTo>
                  <a:cubicBezTo>
                    <a:pt x="5948902" y="3399716"/>
                    <a:pt x="5948902" y="3399716"/>
                    <a:pt x="8578271" y="1414672"/>
                  </a:cubicBezTo>
                  <a:cubicBezTo>
                    <a:pt x="8578271" y="1399662"/>
                    <a:pt x="8574520" y="1384652"/>
                    <a:pt x="8574520" y="1369642"/>
                  </a:cubicBezTo>
                  <a:cubicBezTo>
                    <a:pt x="8574520" y="611648"/>
                    <a:pt x="9185915" y="0"/>
                    <a:pt x="993984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71" tIns="34287" rIns="68571" bIns="34287" numCol="1" anchor="t" anchorCtr="0" compatLnSpc="1"/>
            <a:lstStyle/>
            <a:p>
              <a:endParaRPr lang="zh-CN" altLang="en-US" sz="2535" b="1">
                <a:latin typeface="微软雅黑" panose="020B0503020204020204" pitchFamily="34" charset="-122"/>
                <a:ea typeface="微软雅黑" panose="020B0503020204020204" pitchFamily="34" charset="-122"/>
                <a:cs typeface="+mn-ea"/>
              </a:endParaRPr>
            </a:p>
          </p:txBody>
        </p:sp>
      </p:grpSp>
      <p:sp>
        <p:nvSpPr>
          <p:cNvPr id="35" name="文本框 34"/>
          <p:cNvSpPr txBox="1"/>
          <p:nvPr/>
        </p:nvSpPr>
        <p:spPr>
          <a:xfrm>
            <a:off x="4118610" y="1347470"/>
            <a:ext cx="4072890" cy="460375"/>
          </a:xfrm>
          <a:prstGeom prst="rect">
            <a:avLst/>
          </a:prstGeom>
          <a:noFill/>
        </p:spPr>
        <p:txBody>
          <a:bodyPr wrap="square" rtlCol="0">
            <a:spAutoFit/>
          </a:bodyPr>
          <a:lstStyle/>
          <a:p>
            <a:pPr indent="0" algn="just" eaLnBrk="1" latinLnBrk="0" hangingPunct="1"/>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包括各类商品的实时价格统计，价格走向，价格变动预警，历史数据对比等。</a:t>
            </a:r>
          </a:p>
        </p:txBody>
      </p:sp>
      <p:sp>
        <p:nvSpPr>
          <p:cNvPr id="36" name="文本框 35"/>
          <p:cNvSpPr txBox="1"/>
          <p:nvPr/>
        </p:nvSpPr>
        <p:spPr>
          <a:xfrm>
            <a:off x="426085" y="3420110"/>
            <a:ext cx="2468880" cy="1383665"/>
          </a:xfrm>
          <a:prstGeom prst="rect">
            <a:avLst/>
          </a:prstGeom>
          <a:noFill/>
        </p:spPr>
        <p:txBody>
          <a:bodyPr wrap="square" rtlCol="0">
            <a:spAutoFit/>
          </a:bodyPr>
          <a:lstStyle/>
          <a:p>
            <a:pPr indent="0" algn="just" eaLnBrk="1" latinLnBrk="0" hangingPunct="1"/>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包括商铺人员，所售货物品类，交易流水记录等信息。以上信息可以用于分析各个商户经营健康情况，市场整体经营健康情况，商品趋势，仓储趋势，并间接用于信阳建行贷款审批，金融产品定向推广、创新产品研发等场景。</a:t>
            </a:r>
          </a:p>
        </p:txBody>
      </p:sp>
      <p:sp>
        <p:nvSpPr>
          <p:cNvPr id="37" name="文本框 36"/>
          <p:cNvSpPr txBox="1"/>
          <p:nvPr/>
        </p:nvSpPr>
        <p:spPr>
          <a:xfrm>
            <a:off x="9137650" y="1755775"/>
            <a:ext cx="2468880" cy="829945"/>
          </a:xfrm>
          <a:prstGeom prst="rect">
            <a:avLst/>
          </a:prstGeom>
          <a:noFill/>
        </p:spPr>
        <p:txBody>
          <a:bodyPr wrap="square" rtlCol="0">
            <a:spAutoFit/>
          </a:bodyPr>
          <a:lstStyle/>
          <a:p>
            <a:pPr indent="0" algn="just" eaLnBrk="1" latinLnBrk="0" hangingPunct="1"/>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包括流动摊位和固定商铺的交易流水，佣金、扣点计算等信息。可分析整个市场的日\周\月\季\年收益状况，及时作出调整。</a:t>
            </a:r>
          </a:p>
        </p:txBody>
      </p:sp>
      <p:sp>
        <p:nvSpPr>
          <p:cNvPr id="38" name="文本框 37"/>
          <p:cNvSpPr txBox="1"/>
          <p:nvPr/>
        </p:nvSpPr>
        <p:spPr>
          <a:xfrm>
            <a:off x="4118610" y="5334000"/>
            <a:ext cx="4072890" cy="829945"/>
          </a:xfrm>
          <a:prstGeom prst="rect">
            <a:avLst/>
          </a:prstGeom>
          <a:noFill/>
        </p:spPr>
        <p:txBody>
          <a:bodyPr wrap="square" rtlCol="0">
            <a:spAutoFit/>
          </a:bodyPr>
          <a:lstStyle/>
          <a:p>
            <a:pPr indent="0" algn="just" eaLnBrk="1" latinLnBrk="0" hangingPunct="1"/>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包括商铺人员，市场管理人员，仓储管理人员等。以上信息可以用于例如现阶段疫情环境下的市场健康预警，并可以提供给上一级市场监督管理部门汇入全国实名统计系统。同时可以进行市场管理人员的出勤管理等操作。</a:t>
            </a:r>
          </a:p>
        </p:txBody>
      </p:sp>
      <p:sp>
        <p:nvSpPr>
          <p:cNvPr id="39" name="文本框 38"/>
          <p:cNvSpPr txBox="1"/>
          <p:nvPr/>
        </p:nvSpPr>
        <p:spPr>
          <a:xfrm>
            <a:off x="9137650" y="3420110"/>
            <a:ext cx="2468880" cy="829945"/>
          </a:xfrm>
          <a:prstGeom prst="rect">
            <a:avLst/>
          </a:prstGeom>
          <a:noFill/>
        </p:spPr>
        <p:txBody>
          <a:bodyPr wrap="square" rtlCol="0">
            <a:spAutoFit/>
          </a:bodyPr>
          <a:lstStyle/>
          <a:p>
            <a:pPr indent="0" algn="just" eaLnBrk="1" latinLnBrk="0" hangingPunct="1"/>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包括现阶段库存内容，使用状况，移动状况等。以上信息可以用于仓储趋势分析，智能移仓提示，智能出仓货物提示等场景。</a:t>
            </a:r>
          </a:p>
        </p:txBody>
      </p:sp>
      <p:grpSp>
        <p:nvGrpSpPr>
          <p:cNvPr id="43" name="组合 42"/>
          <p:cNvGrpSpPr/>
          <p:nvPr/>
        </p:nvGrpSpPr>
        <p:grpSpPr>
          <a:xfrm>
            <a:off x="7078980" y="2128576"/>
            <a:ext cx="792480" cy="520644"/>
            <a:chOff x="10188" y="3396"/>
            <a:chExt cx="1248" cy="820"/>
          </a:xfrm>
        </p:grpSpPr>
        <p:sp>
          <p:nvSpPr>
            <p:cNvPr id="17" name="文本框 16"/>
            <p:cNvSpPr txBox="1"/>
            <p:nvPr/>
          </p:nvSpPr>
          <p:spPr>
            <a:xfrm>
              <a:off x="10188" y="3782"/>
              <a:ext cx="1248" cy="434"/>
            </a:xfrm>
            <a:prstGeom prst="rect">
              <a:avLst/>
            </a:prstGeom>
            <a:no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交易信息</a:t>
              </a:r>
            </a:p>
          </p:txBody>
        </p:sp>
        <p:grpSp>
          <p:nvGrpSpPr>
            <p:cNvPr id="89" name="组合 88"/>
            <p:cNvGrpSpPr>
              <a:grpSpLocks noChangeAspect="1"/>
            </p:cNvGrpSpPr>
            <p:nvPr/>
          </p:nvGrpSpPr>
          <p:grpSpPr>
            <a:xfrm>
              <a:off x="10600" y="3396"/>
              <a:ext cx="424" cy="425"/>
              <a:chOff x="8904288" y="8248651"/>
              <a:chExt cx="3289300" cy="3295650"/>
            </a:xfrm>
            <a:solidFill>
              <a:schemeClr val="bg1"/>
            </a:solidFill>
          </p:grpSpPr>
          <p:sp>
            <p:nvSpPr>
              <p:cNvPr id="41" name="Freeform 12"/>
              <p:cNvSpPr>
                <a:spLocks noEditPoints="1"/>
              </p:cNvSpPr>
              <p:nvPr/>
            </p:nvSpPr>
            <p:spPr bwMode="auto">
              <a:xfrm>
                <a:off x="8904288" y="8248651"/>
                <a:ext cx="3289300" cy="3295650"/>
              </a:xfrm>
              <a:custGeom>
                <a:avLst/>
                <a:gdLst>
                  <a:gd name="T0" fmla="*/ 1621 w 3242"/>
                  <a:gd name="T1" fmla="*/ 3242 h 3242"/>
                  <a:gd name="T2" fmla="*/ 0 w 3242"/>
                  <a:gd name="T3" fmla="*/ 1621 h 3242"/>
                  <a:gd name="T4" fmla="*/ 1621 w 3242"/>
                  <a:gd name="T5" fmla="*/ 0 h 3242"/>
                  <a:gd name="T6" fmla="*/ 3242 w 3242"/>
                  <a:gd name="T7" fmla="*/ 1621 h 3242"/>
                  <a:gd name="T8" fmla="*/ 1621 w 3242"/>
                  <a:gd name="T9" fmla="*/ 3242 h 3242"/>
                  <a:gd name="T10" fmla="*/ 1621 w 3242"/>
                  <a:gd name="T11" fmla="*/ 155 h 3242"/>
                  <a:gd name="T12" fmla="*/ 154 w 3242"/>
                  <a:gd name="T13" fmla="*/ 1621 h 3242"/>
                  <a:gd name="T14" fmla="*/ 1621 w 3242"/>
                  <a:gd name="T15" fmla="*/ 3087 h 3242"/>
                  <a:gd name="T16" fmla="*/ 3087 w 3242"/>
                  <a:gd name="T17" fmla="*/ 1621 h 3242"/>
                  <a:gd name="T18" fmla="*/ 1621 w 3242"/>
                  <a:gd name="T19" fmla="*/ 155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2" h="3242">
                    <a:moveTo>
                      <a:pt x="1621" y="3242"/>
                    </a:moveTo>
                    <a:cubicBezTo>
                      <a:pt x="727" y="3242"/>
                      <a:pt x="0" y="2515"/>
                      <a:pt x="0" y="1621"/>
                    </a:cubicBezTo>
                    <a:cubicBezTo>
                      <a:pt x="0" y="727"/>
                      <a:pt x="727" y="0"/>
                      <a:pt x="1621" y="0"/>
                    </a:cubicBezTo>
                    <a:cubicBezTo>
                      <a:pt x="2515" y="0"/>
                      <a:pt x="3242" y="727"/>
                      <a:pt x="3242" y="1621"/>
                    </a:cubicBezTo>
                    <a:cubicBezTo>
                      <a:pt x="3242" y="2515"/>
                      <a:pt x="2515" y="3242"/>
                      <a:pt x="1621" y="3242"/>
                    </a:cubicBezTo>
                    <a:close/>
                    <a:moveTo>
                      <a:pt x="1621" y="155"/>
                    </a:moveTo>
                    <a:cubicBezTo>
                      <a:pt x="812" y="155"/>
                      <a:pt x="154" y="812"/>
                      <a:pt x="154" y="1621"/>
                    </a:cubicBezTo>
                    <a:cubicBezTo>
                      <a:pt x="154" y="2430"/>
                      <a:pt x="812" y="3087"/>
                      <a:pt x="1621" y="3087"/>
                    </a:cubicBezTo>
                    <a:cubicBezTo>
                      <a:pt x="2429" y="3087"/>
                      <a:pt x="3087" y="2430"/>
                      <a:pt x="3087" y="1621"/>
                    </a:cubicBezTo>
                    <a:cubicBezTo>
                      <a:pt x="3087" y="812"/>
                      <a:pt x="2429" y="155"/>
                      <a:pt x="1621"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2" name="Freeform 13"/>
              <p:cNvSpPr>
                <a:spLocks noEditPoints="1"/>
              </p:cNvSpPr>
              <p:nvPr/>
            </p:nvSpPr>
            <p:spPr bwMode="auto">
              <a:xfrm>
                <a:off x="9713913" y="9180513"/>
                <a:ext cx="1670050" cy="1431925"/>
              </a:xfrm>
              <a:custGeom>
                <a:avLst/>
                <a:gdLst>
                  <a:gd name="T0" fmla="*/ 1646 w 1646"/>
                  <a:gd name="T1" fmla="*/ 102 h 1408"/>
                  <a:gd name="T2" fmla="*/ 1540 w 1646"/>
                  <a:gd name="T3" fmla="*/ 205 h 1408"/>
                  <a:gd name="T4" fmla="*/ 106 w 1646"/>
                  <a:gd name="T5" fmla="*/ 205 h 1408"/>
                  <a:gd name="T6" fmla="*/ 0 w 1646"/>
                  <a:gd name="T7" fmla="*/ 102 h 1408"/>
                  <a:gd name="T8" fmla="*/ 106 w 1646"/>
                  <a:gd name="T9" fmla="*/ 0 h 1408"/>
                  <a:gd name="T10" fmla="*/ 1540 w 1646"/>
                  <a:gd name="T11" fmla="*/ 0 h 1408"/>
                  <a:gd name="T12" fmla="*/ 1646 w 1646"/>
                  <a:gd name="T13" fmla="*/ 102 h 1408"/>
                  <a:gd name="T14" fmla="*/ 1646 w 1646"/>
                  <a:gd name="T15" fmla="*/ 704 h 1408"/>
                  <a:gd name="T16" fmla="*/ 1540 w 1646"/>
                  <a:gd name="T17" fmla="*/ 807 h 1408"/>
                  <a:gd name="T18" fmla="*/ 106 w 1646"/>
                  <a:gd name="T19" fmla="*/ 807 h 1408"/>
                  <a:gd name="T20" fmla="*/ 0 w 1646"/>
                  <a:gd name="T21" fmla="*/ 704 h 1408"/>
                  <a:gd name="T22" fmla="*/ 106 w 1646"/>
                  <a:gd name="T23" fmla="*/ 601 h 1408"/>
                  <a:gd name="T24" fmla="*/ 1540 w 1646"/>
                  <a:gd name="T25" fmla="*/ 601 h 1408"/>
                  <a:gd name="T26" fmla="*/ 1646 w 1646"/>
                  <a:gd name="T27" fmla="*/ 704 h 1408"/>
                  <a:gd name="T28" fmla="*/ 1646 w 1646"/>
                  <a:gd name="T29" fmla="*/ 1305 h 1408"/>
                  <a:gd name="T30" fmla="*/ 1540 w 1646"/>
                  <a:gd name="T31" fmla="*/ 1408 h 1408"/>
                  <a:gd name="T32" fmla="*/ 106 w 1646"/>
                  <a:gd name="T33" fmla="*/ 1408 h 1408"/>
                  <a:gd name="T34" fmla="*/ 0 w 1646"/>
                  <a:gd name="T35" fmla="*/ 1305 h 1408"/>
                  <a:gd name="T36" fmla="*/ 106 w 1646"/>
                  <a:gd name="T37" fmla="*/ 1203 h 1408"/>
                  <a:gd name="T38" fmla="*/ 1540 w 1646"/>
                  <a:gd name="T39" fmla="*/ 1203 h 1408"/>
                  <a:gd name="T40" fmla="*/ 1646 w 1646"/>
                  <a:gd name="T41" fmla="*/ 1305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6" h="1408">
                    <a:moveTo>
                      <a:pt x="1646" y="102"/>
                    </a:moveTo>
                    <a:cubicBezTo>
                      <a:pt x="1646" y="159"/>
                      <a:pt x="1599" y="205"/>
                      <a:pt x="1540" y="205"/>
                    </a:cubicBezTo>
                    <a:cubicBezTo>
                      <a:pt x="106" y="205"/>
                      <a:pt x="106" y="205"/>
                      <a:pt x="106" y="205"/>
                    </a:cubicBezTo>
                    <a:cubicBezTo>
                      <a:pt x="47" y="205"/>
                      <a:pt x="0" y="159"/>
                      <a:pt x="0" y="102"/>
                    </a:cubicBezTo>
                    <a:cubicBezTo>
                      <a:pt x="0" y="45"/>
                      <a:pt x="47" y="0"/>
                      <a:pt x="106" y="0"/>
                    </a:cubicBezTo>
                    <a:cubicBezTo>
                      <a:pt x="1540" y="0"/>
                      <a:pt x="1540" y="0"/>
                      <a:pt x="1540" y="0"/>
                    </a:cubicBezTo>
                    <a:cubicBezTo>
                      <a:pt x="1599" y="0"/>
                      <a:pt x="1646" y="45"/>
                      <a:pt x="1646" y="102"/>
                    </a:cubicBezTo>
                    <a:close/>
                    <a:moveTo>
                      <a:pt x="1646" y="704"/>
                    </a:moveTo>
                    <a:cubicBezTo>
                      <a:pt x="1646" y="761"/>
                      <a:pt x="1599" y="807"/>
                      <a:pt x="1540" y="807"/>
                    </a:cubicBezTo>
                    <a:cubicBezTo>
                      <a:pt x="106" y="807"/>
                      <a:pt x="106" y="807"/>
                      <a:pt x="106" y="807"/>
                    </a:cubicBezTo>
                    <a:cubicBezTo>
                      <a:pt x="47" y="807"/>
                      <a:pt x="0" y="761"/>
                      <a:pt x="0" y="704"/>
                    </a:cubicBezTo>
                    <a:cubicBezTo>
                      <a:pt x="0" y="647"/>
                      <a:pt x="47" y="601"/>
                      <a:pt x="106" y="601"/>
                    </a:cubicBezTo>
                    <a:cubicBezTo>
                      <a:pt x="1540" y="601"/>
                      <a:pt x="1540" y="601"/>
                      <a:pt x="1540" y="601"/>
                    </a:cubicBezTo>
                    <a:cubicBezTo>
                      <a:pt x="1599" y="601"/>
                      <a:pt x="1646" y="647"/>
                      <a:pt x="1646" y="704"/>
                    </a:cubicBezTo>
                    <a:close/>
                    <a:moveTo>
                      <a:pt x="1646" y="1305"/>
                    </a:moveTo>
                    <a:cubicBezTo>
                      <a:pt x="1646" y="1362"/>
                      <a:pt x="1599" y="1408"/>
                      <a:pt x="1540" y="1408"/>
                    </a:cubicBezTo>
                    <a:cubicBezTo>
                      <a:pt x="106" y="1408"/>
                      <a:pt x="106" y="1408"/>
                      <a:pt x="106" y="1408"/>
                    </a:cubicBezTo>
                    <a:cubicBezTo>
                      <a:pt x="47" y="1408"/>
                      <a:pt x="0" y="1362"/>
                      <a:pt x="0" y="1305"/>
                    </a:cubicBezTo>
                    <a:cubicBezTo>
                      <a:pt x="0" y="1248"/>
                      <a:pt x="47" y="1203"/>
                      <a:pt x="106" y="1203"/>
                    </a:cubicBezTo>
                    <a:cubicBezTo>
                      <a:pt x="1540" y="1203"/>
                      <a:pt x="1540" y="1203"/>
                      <a:pt x="1540" y="1203"/>
                    </a:cubicBezTo>
                    <a:cubicBezTo>
                      <a:pt x="1599" y="1203"/>
                      <a:pt x="1646" y="1248"/>
                      <a:pt x="1646" y="13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grpSp>
      </p:grpSp>
      <p:cxnSp>
        <p:nvCxnSpPr>
          <p:cNvPr id="44" name="直接连接符 43"/>
          <p:cNvCxnSpPr/>
          <p:nvPr/>
        </p:nvCxnSpPr>
        <p:spPr>
          <a:xfrm>
            <a:off x="7757160" y="2496820"/>
            <a:ext cx="1260000" cy="0"/>
          </a:xfrm>
          <a:prstGeom prst="line">
            <a:avLst/>
          </a:prstGeom>
          <a:ln w="12700">
            <a:solidFill>
              <a:srgbClr val="017ACF"/>
            </a:solidFill>
            <a:tailEnd type="oval"/>
          </a:ln>
          <a:effectLst>
            <a:outerShdw blurRad="50800" dist="38100" dir="2700000" algn="tl" rotWithShape="0">
              <a:prstClr val="black">
                <a:alpha val="90000"/>
              </a:prstClr>
            </a:outerShdw>
          </a:effectLst>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4391025" y="3033454"/>
            <a:ext cx="792480" cy="545406"/>
            <a:chOff x="7912" y="4769"/>
            <a:chExt cx="1248" cy="859"/>
          </a:xfrm>
        </p:grpSpPr>
        <p:sp>
          <p:nvSpPr>
            <p:cNvPr id="92" name="文本框 91"/>
            <p:cNvSpPr txBox="1"/>
            <p:nvPr/>
          </p:nvSpPr>
          <p:spPr>
            <a:xfrm>
              <a:off x="7912" y="5194"/>
              <a:ext cx="1248" cy="434"/>
            </a:xfrm>
            <a:prstGeom prst="rect">
              <a:avLst/>
            </a:prstGeom>
            <a:no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商铺信息</a:t>
              </a:r>
            </a:p>
          </p:txBody>
        </p:sp>
        <p:sp>
          <p:nvSpPr>
            <p:cNvPr id="45" name="Freeform 56"/>
            <p:cNvSpPr>
              <a:spLocks noEditPoints="1"/>
            </p:cNvSpPr>
            <p:nvPr/>
          </p:nvSpPr>
          <p:spPr bwMode="auto">
            <a:xfrm>
              <a:off x="8324" y="4769"/>
              <a:ext cx="425" cy="425"/>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121913" tIns="60956" rIns="121913" bIns="60956" numCol="1" anchor="t" anchorCtr="0" compatLnSpc="1"/>
            <a:lstStyle/>
            <a:p>
              <a:endParaRPr lang="en-US" sz="2400" dirty="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grpSp>
      <p:grpSp>
        <p:nvGrpSpPr>
          <p:cNvPr id="48" name="组合 47"/>
          <p:cNvGrpSpPr/>
          <p:nvPr/>
        </p:nvGrpSpPr>
        <p:grpSpPr>
          <a:xfrm>
            <a:off x="5699760" y="3033395"/>
            <a:ext cx="792480" cy="540385"/>
            <a:chOff x="9159" y="4777"/>
            <a:chExt cx="1248" cy="851"/>
          </a:xfrm>
        </p:grpSpPr>
        <p:sp>
          <p:nvSpPr>
            <p:cNvPr id="68" name="文本框 67"/>
            <p:cNvSpPr txBox="1"/>
            <p:nvPr/>
          </p:nvSpPr>
          <p:spPr>
            <a:xfrm>
              <a:off x="9159" y="5194"/>
              <a:ext cx="1248" cy="434"/>
            </a:xfrm>
            <a:prstGeom prst="rect">
              <a:avLst/>
            </a:prstGeom>
            <a:no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人员信息</a:t>
              </a:r>
            </a:p>
          </p:txBody>
        </p:sp>
        <p:sp>
          <p:nvSpPr>
            <p:cNvPr id="47" name="Freeform 5"/>
            <p:cNvSpPr/>
            <p:nvPr/>
          </p:nvSpPr>
          <p:spPr bwMode="auto">
            <a:xfrm>
              <a:off x="9570" y="4777"/>
              <a:ext cx="425" cy="425"/>
            </a:xfrm>
            <a:custGeom>
              <a:avLst/>
              <a:gdLst>
                <a:gd name="T0" fmla="*/ 948 w 5542"/>
                <a:gd name="T1" fmla="*/ 2683 h 4322"/>
                <a:gd name="T2" fmla="*/ 948 w 5542"/>
                <a:gd name="T3" fmla="*/ 3598 h 4322"/>
                <a:gd name="T4" fmla="*/ 2779 w 5542"/>
                <a:gd name="T5" fmla="*/ 4322 h 4322"/>
                <a:gd name="T6" fmla="*/ 4617 w 5542"/>
                <a:gd name="T7" fmla="*/ 3575 h 4322"/>
                <a:gd name="T8" fmla="*/ 4617 w 5542"/>
                <a:gd name="T9" fmla="*/ 2656 h 4322"/>
                <a:gd name="T10" fmla="*/ 5542 w 5542"/>
                <a:gd name="T11" fmla="*/ 2262 h 4322"/>
                <a:gd name="T12" fmla="*/ 4611 w 5542"/>
                <a:gd name="T13" fmla="*/ 1309 h 4322"/>
                <a:gd name="T14" fmla="*/ 5542 w 5542"/>
                <a:gd name="T15" fmla="*/ 409 h 4322"/>
                <a:gd name="T16" fmla="*/ 3692 w 5542"/>
                <a:gd name="T17" fmla="*/ 0 h 4322"/>
                <a:gd name="T18" fmla="*/ 2837 w 5542"/>
                <a:gd name="T19" fmla="*/ 707 h 4322"/>
                <a:gd name="T20" fmla="*/ 1910 w 5542"/>
                <a:gd name="T21" fmla="*/ 0 h 4322"/>
                <a:gd name="T22" fmla="*/ 17 w 5542"/>
                <a:gd name="T23" fmla="*/ 371 h 4322"/>
                <a:gd name="T24" fmla="*/ 964 w 5542"/>
                <a:gd name="T25" fmla="*/ 1313 h 4322"/>
                <a:gd name="T26" fmla="*/ 1087 w 5542"/>
                <a:gd name="T27" fmla="*/ 1313 h 4322"/>
                <a:gd name="T28" fmla="*/ 2779 w 5542"/>
                <a:gd name="T29" fmla="*/ 768 h 4322"/>
                <a:gd name="T30" fmla="*/ 4476 w 5542"/>
                <a:gd name="T31" fmla="*/ 1313 h 4322"/>
                <a:gd name="T32" fmla="*/ 2881 w 5542"/>
                <a:gd name="T33" fmla="*/ 2010 h 4322"/>
                <a:gd name="T34" fmla="*/ 1087 w 5542"/>
                <a:gd name="T35" fmla="*/ 1347 h 4322"/>
                <a:gd name="T36" fmla="*/ 1087 w 5542"/>
                <a:gd name="T37" fmla="*/ 1257 h 4322"/>
                <a:gd name="T38" fmla="*/ 956 w 5542"/>
                <a:gd name="T39" fmla="*/ 1336 h 4322"/>
                <a:gd name="T40" fmla="*/ 0 w 5542"/>
                <a:gd name="T41" fmla="*/ 2268 h 4322"/>
                <a:gd name="T42" fmla="*/ 948 w 5542"/>
                <a:gd name="T43" fmla="*/ 2683 h 4322"/>
                <a:gd name="T44" fmla="*/ 948 w 5542"/>
                <a:gd name="T45" fmla="*/ 2683 h 4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42" h="4322">
                  <a:moveTo>
                    <a:pt x="948" y="2683"/>
                  </a:moveTo>
                  <a:lnTo>
                    <a:pt x="948" y="3598"/>
                  </a:lnTo>
                  <a:lnTo>
                    <a:pt x="2779" y="4322"/>
                  </a:lnTo>
                  <a:lnTo>
                    <a:pt x="4617" y="3575"/>
                  </a:lnTo>
                  <a:lnTo>
                    <a:pt x="4617" y="2656"/>
                  </a:lnTo>
                  <a:lnTo>
                    <a:pt x="5542" y="2262"/>
                  </a:lnTo>
                  <a:lnTo>
                    <a:pt x="4611" y="1309"/>
                  </a:lnTo>
                  <a:lnTo>
                    <a:pt x="5542" y="409"/>
                  </a:lnTo>
                  <a:lnTo>
                    <a:pt x="3692" y="0"/>
                  </a:lnTo>
                  <a:lnTo>
                    <a:pt x="2837" y="707"/>
                  </a:lnTo>
                  <a:lnTo>
                    <a:pt x="1910" y="0"/>
                  </a:lnTo>
                  <a:lnTo>
                    <a:pt x="17" y="371"/>
                  </a:lnTo>
                  <a:lnTo>
                    <a:pt x="964" y="1313"/>
                  </a:lnTo>
                  <a:lnTo>
                    <a:pt x="1087" y="1313"/>
                  </a:lnTo>
                  <a:lnTo>
                    <a:pt x="2779" y="768"/>
                  </a:lnTo>
                  <a:lnTo>
                    <a:pt x="4476" y="1313"/>
                  </a:lnTo>
                  <a:lnTo>
                    <a:pt x="2881" y="2010"/>
                  </a:lnTo>
                  <a:lnTo>
                    <a:pt x="1087" y="1347"/>
                  </a:lnTo>
                  <a:lnTo>
                    <a:pt x="1087" y="1257"/>
                  </a:lnTo>
                  <a:lnTo>
                    <a:pt x="956" y="1336"/>
                  </a:lnTo>
                  <a:lnTo>
                    <a:pt x="0" y="2268"/>
                  </a:lnTo>
                  <a:lnTo>
                    <a:pt x="948" y="2683"/>
                  </a:lnTo>
                  <a:lnTo>
                    <a:pt x="948" y="2683"/>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grpSp>
      <p:cxnSp>
        <p:nvCxnSpPr>
          <p:cNvPr id="49" name="直接连接符 48"/>
          <p:cNvCxnSpPr/>
          <p:nvPr/>
        </p:nvCxnSpPr>
        <p:spPr>
          <a:xfrm flipH="1">
            <a:off x="2895600" y="3420110"/>
            <a:ext cx="1548000" cy="0"/>
          </a:xfrm>
          <a:prstGeom prst="line">
            <a:avLst/>
          </a:prstGeom>
          <a:ln w="12700">
            <a:solidFill>
              <a:srgbClr val="017ACF"/>
            </a:solidFill>
            <a:tailEnd type="oval"/>
          </a:ln>
          <a:effectLst>
            <a:outerShdw blurRad="50800" dist="38100" dir="2700000" algn="tl" rotWithShape="0">
              <a:prstClr val="black">
                <a:alpha val="90000"/>
              </a:prstClr>
            </a:outerShdw>
          </a:effectLst>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6018530" y="1676400"/>
            <a:ext cx="1270" cy="419100"/>
          </a:xfrm>
          <a:prstGeom prst="line">
            <a:avLst/>
          </a:prstGeom>
          <a:ln w="12700">
            <a:solidFill>
              <a:srgbClr val="017ACF"/>
            </a:solidFill>
            <a:tailEnd type="oval"/>
          </a:ln>
          <a:effectLst>
            <a:outerShdw blurRad="50800" dist="38100" dir="2700000" algn="tl" rotWithShape="0">
              <a:prstClr val="black">
                <a:alpha val="90000"/>
              </a:prstClr>
            </a:outerShdw>
          </a:effectLst>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757160" y="3441065"/>
            <a:ext cx="1260000" cy="0"/>
          </a:xfrm>
          <a:prstGeom prst="line">
            <a:avLst/>
          </a:prstGeom>
          <a:ln w="12700">
            <a:solidFill>
              <a:srgbClr val="017ACF"/>
            </a:solidFill>
            <a:tailEnd type="oval"/>
          </a:ln>
          <a:effectLst>
            <a:outerShdw blurRad="50800" dist="38100" dir="2700000" algn="tl" rotWithShape="0">
              <a:prstClr val="black">
                <a:alpha val="90000"/>
              </a:prstClr>
            </a:outerShdw>
          </a:effectLst>
        </p:spPr>
        <p:style>
          <a:lnRef idx="1">
            <a:schemeClr val="accent1"/>
          </a:lnRef>
          <a:fillRef idx="0">
            <a:schemeClr val="accent1"/>
          </a:fillRef>
          <a:effectRef idx="0">
            <a:schemeClr val="accent1"/>
          </a:effectRef>
          <a:fontRef idx="minor">
            <a:schemeClr val="tx1"/>
          </a:fontRef>
        </p:style>
      </p:cxnSp>
      <p:sp>
        <p:nvSpPr>
          <p:cNvPr id="82" name="object 6"/>
          <p:cNvSpPr/>
          <p:nvPr/>
        </p:nvSpPr>
        <p:spPr>
          <a:xfrm>
            <a:off x="679450" y="399415"/>
            <a:ext cx="2503805" cy="597535"/>
          </a:xfrm>
          <a:prstGeom prst="rect">
            <a:avLst/>
          </a:prstGeom>
          <a:blipFill>
            <a:blip r:embed="rId4"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83" name="object 7"/>
          <p:cNvSpPr txBox="1">
            <a:spLocks noGrp="1"/>
          </p:cNvSpPr>
          <p:nvPr/>
        </p:nvSpPr>
        <p:spPr>
          <a:xfrm>
            <a:off x="550163" y="301752"/>
            <a:ext cx="2504440"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lvl1pPr algn="ctr">
              <a:defRPr sz="2000" b="1" spc="300">
                <a:solidFill>
                  <a:srgbClr val="017ACF"/>
                </a:solidFill>
                <a:latin typeface="微软雅黑" panose="020B0503020204020204" pitchFamily="34" charset="-122"/>
                <a:ea typeface="微软雅黑" panose="020B0503020204020204" pitchFamily="34" charset="-122"/>
                <a:cs typeface="阿里巴巴普惠体 Medium" panose="00020600040101010101" charset="-122"/>
              </a:defRPr>
            </a:lvl1pPr>
          </a:lstStyle>
          <a:p>
            <a:r>
              <a:rPr lang="zh-CN" altLang="en-US" dirty="0"/>
              <a:t>平台需求及规划</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38"/>
          <p:cNvSpPr/>
          <p:nvPr/>
        </p:nvSpPr>
        <p:spPr>
          <a:xfrm>
            <a:off x="0" y="6801611"/>
            <a:ext cx="12192000" cy="56386"/>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92" name="object 10"/>
          <p:cNvSpPr txBox="1">
            <a:spLocks noGrp="1"/>
          </p:cNvSpPr>
          <p:nvPr/>
        </p:nvSpPr>
        <p:spPr>
          <a:xfrm>
            <a:off x="3621156" y="344443"/>
            <a:ext cx="5320030" cy="442595"/>
          </a:xfrm>
          <a:prstGeom prst="rect">
            <a:avLst/>
          </a:prstGeom>
        </p:spPr>
        <p:txBody>
          <a:bodyPr vert="horz" wrap="square" lIns="0" tIns="12065" rIns="0" bIns="0" rtlCol="0">
            <a:spAutoFit/>
          </a:bodyPr>
          <a:lstStyle>
            <a:lvl1pPr>
              <a:defRPr sz="2800" b="0" i="0">
                <a:solidFill>
                  <a:srgbClr val="40CDAC"/>
                </a:solidFill>
                <a:latin typeface="阿里巴巴普惠体 Medium" panose="00020600040101010101" charset="-122"/>
                <a:ea typeface="阿里巴巴普惠体 Medium" panose="00020600040101010101" charset="-122"/>
                <a:cs typeface="阿里巴巴普惠体 Medium" panose="00020600040101010101" charset="-122"/>
                <a:sym typeface="阿里巴巴普惠体 Medium" panose="00020600040101010101" charset="-122"/>
              </a:defRPr>
            </a:lvl1pPr>
          </a:lstStyle>
          <a:p>
            <a:pPr algn="ctr" fontAlgn="auto">
              <a:lnSpc>
                <a:spcPct val="100000"/>
              </a:lnSpc>
              <a:spcBef>
                <a:spcPts val="0"/>
              </a:spcBef>
            </a:pPr>
            <a:r>
              <a:rPr dirty="0">
                <a:solidFill>
                  <a:srgbClr val="017ACF"/>
                </a:solidFill>
                <a:latin typeface="微软雅黑" panose="020B0503020204020204" pitchFamily="34" charset="-122"/>
                <a:ea typeface="微软雅黑" panose="020B0503020204020204" pitchFamily="34" charset="-122"/>
              </a:rPr>
              <a:t>本平台各终端功能结构图</a:t>
            </a:r>
          </a:p>
        </p:txBody>
      </p:sp>
      <p:grpSp>
        <p:nvGrpSpPr>
          <p:cNvPr id="93" name="组合 92"/>
          <p:cNvGrpSpPr/>
          <p:nvPr/>
        </p:nvGrpSpPr>
        <p:grpSpPr>
          <a:xfrm>
            <a:off x="859269" y="1065403"/>
            <a:ext cx="10473461" cy="5650483"/>
            <a:chOff x="14092" y="384373"/>
            <a:chExt cx="12050775" cy="6501451"/>
          </a:xfrm>
        </p:grpSpPr>
        <p:grpSp>
          <p:nvGrpSpPr>
            <p:cNvPr id="94" name="组合 93"/>
            <p:cNvGrpSpPr/>
            <p:nvPr/>
          </p:nvGrpSpPr>
          <p:grpSpPr>
            <a:xfrm>
              <a:off x="843241" y="384373"/>
              <a:ext cx="11221626" cy="5983124"/>
              <a:chOff x="843241" y="384373"/>
              <a:chExt cx="11221626" cy="5983124"/>
            </a:xfrm>
          </p:grpSpPr>
          <p:sp>
            <p:nvSpPr>
              <p:cNvPr id="103" name="矩形: 圆角 102"/>
              <p:cNvSpPr/>
              <p:nvPr/>
            </p:nvSpPr>
            <p:spPr>
              <a:xfrm>
                <a:off x="10411790" y="384764"/>
                <a:ext cx="1653077" cy="5369285"/>
              </a:xfrm>
              <a:prstGeom prst="roundRect">
                <a:avLst>
                  <a:gd name="adj" fmla="val 16145"/>
                </a:avLst>
              </a:prstGeom>
              <a:noFill/>
              <a:ln w="1905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5B9BD5"/>
                  </a:solidFill>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104" name="直接连接符 103"/>
              <p:cNvCxnSpPr/>
              <p:nvPr/>
            </p:nvCxnSpPr>
            <p:spPr>
              <a:xfrm>
                <a:off x="10518329" y="1253737"/>
                <a:ext cx="1408026" cy="0"/>
              </a:xfrm>
              <a:prstGeom prst="line">
                <a:avLst/>
              </a:prstGeom>
              <a:solidFill>
                <a:srgbClr val="DEEAF6"/>
              </a:solidFill>
              <a:ln w="1905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0518329" y="2205513"/>
                <a:ext cx="1408026" cy="0"/>
              </a:xfrm>
              <a:prstGeom prst="line">
                <a:avLst/>
              </a:prstGeom>
              <a:solidFill>
                <a:srgbClr val="DEEAF6"/>
              </a:solidFill>
              <a:ln w="1905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0518329" y="3193012"/>
                <a:ext cx="1408026" cy="0"/>
              </a:xfrm>
              <a:prstGeom prst="line">
                <a:avLst/>
              </a:prstGeom>
              <a:solidFill>
                <a:srgbClr val="DEEAF6"/>
              </a:solidFill>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98" name="矩形: 圆角 97"/>
              <p:cNvSpPr/>
              <p:nvPr/>
            </p:nvSpPr>
            <p:spPr>
              <a:xfrm>
                <a:off x="8607685" y="384764"/>
                <a:ext cx="1653077" cy="5369285"/>
              </a:xfrm>
              <a:prstGeom prst="roundRect">
                <a:avLst>
                  <a:gd name="adj" fmla="val 16145"/>
                </a:avLst>
              </a:prstGeom>
              <a:noFill/>
              <a:ln w="1905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5B9BD5"/>
                  </a:solidFill>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99" name="直接连接符 98"/>
              <p:cNvCxnSpPr/>
              <p:nvPr/>
            </p:nvCxnSpPr>
            <p:spPr>
              <a:xfrm>
                <a:off x="8714224" y="1253737"/>
                <a:ext cx="1408026" cy="0"/>
              </a:xfrm>
              <a:prstGeom prst="line">
                <a:avLst/>
              </a:prstGeom>
              <a:solidFill>
                <a:srgbClr val="DEEAF6"/>
              </a:solidFill>
              <a:ln w="1905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8714224" y="2205513"/>
                <a:ext cx="1408026" cy="0"/>
              </a:xfrm>
              <a:prstGeom prst="line">
                <a:avLst/>
              </a:prstGeom>
              <a:solidFill>
                <a:srgbClr val="DEEAF6"/>
              </a:solidFill>
              <a:ln w="1905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8714224" y="3193012"/>
                <a:ext cx="1408026" cy="0"/>
              </a:xfrm>
              <a:prstGeom prst="line">
                <a:avLst/>
              </a:prstGeom>
              <a:solidFill>
                <a:srgbClr val="DEEAF6"/>
              </a:solidFill>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95" name="矩形: 圆角 53"/>
              <p:cNvSpPr/>
              <p:nvPr/>
            </p:nvSpPr>
            <p:spPr>
              <a:xfrm>
                <a:off x="843241" y="384764"/>
                <a:ext cx="1653077" cy="5369285"/>
              </a:xfrm>
              <a:prstGeom prst="roundRect">
                <a:avLst>
                  <a:gd name="adj" fmla="val 16145"/>
                </a:avLst>
              </a:prstGeom>
              <a:noFill/>
              <a:ln w="1905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5B9BD5"/>
                  </a:solidFill>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96" name="直接连接符 95"/>
              <p:cNvCxnSpPr/>
              <p:nvPr/>
            </p:nvCxnSpPr>
            <p:spPr>
              <a:xfrm>
                <a:off x="949780" y="1253737"/>
                <a:ext cx="1408026" cy="0"/>
              </a:xfrm>
              <a:prstGeom prst="line">
                <a:avLst/>
              </a:prstGeom>
              <a:solidFill>
                <a:srgbClr val="DEEAF6"/>
              </a:solidFill>
              <a:ln w="1905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49780" y="2205513"/>
                <a:ext cx="1408026" cy="0"/>
              </a:xfrm>
              <a:prstGeom prst="line">
                <a:avLst/>
              </a:prstGeom>
              <a:solidFill>
                <a:srgbClr val="DEEAF6"/>
              </a:solidFill>
              <a:ln w="1905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949780" y="3193012"/>
                <a:ext cx="1408026" cy="0"/>
              </a:xfrm>
              <a:prstGeom prst="line">
                <a:avLst/>
              </a:prstGeom>
              <a:solidFill>
                <a:srgbClr val="DEEAF6"/>
              </a:solidFill>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07" name="矩形: 圆角 55"/>
              <p:cNvSpPr/>
              <p:nvPr/>
            </p:nvSpPr>
            <p:spPr>
              <a:xfrm>
                <a:off x="2762682" y="384373"/>
                <a:ext cx="5550887" cy="5983124"/>
              </a:xfrm>
              <a:prstGeom prst="roundRect">
                <a:avLst>
                  <a:gd name="adj" fmla="val 4383"/>
                </a:avLst>
              </a:prstGeom>
              <a:noFill/>
              <a:ln w="1905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5B9BD5"/>
                  </a:solidFill>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108" name="直接连接符 107"/>
              <p:cNvCxnSpPr/>
              <p:nvPr/>
            </p:nvCxnSpPr>
            <p:spPr>
              <a:xfrm>
                <a:off x="2942364" y="1253737"/>
                <a:ext cx="5249136" cy="0"/>
              </a:xfrm>
              <a:prstGeom prst="line">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2942364" y="2201950"/>
                <a:ext cx="5249136" cy="0"/>
              </a:xfrm>
              <a:prstGeom prst="line">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2942364" y="3193012"/>
                <a:ext cx="5249136" cy="0"/>
              </a:xfrm>
              <a:prstGeom prst="line">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grpSp>
        <p:sp>
          <p:nvSpPr>
            <p:cNvPr id="111" name="矩形: 圆角 16"/>
            <p:cNvSpPr/>
            <p:nvPr/>
          </p:nvSpPr>
          <p:spPr>
            <a:xfrm>
              <a:off x="14092" y="461302"/>
              <a:ext cx="631096" cy="631096"/>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使用主体</a:t>
              </a:r>
            </a:p>
          </p:txBody>
        </p:sp>
        <p:sp>
          <p:nvSpPr>
            <p:cNvPr id="112" name="矩形: 圆角 17"/>
            <p:cNvSpPr/>
            <p:nvPr/>
          </p:nvSpPr>
          <p:spPr>
            <a:xfrm>
              <a:off x="14092" y="1419605"/>
              <a:ext cx="631096" cy="631096"/>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入口终端</a:t>
              </a:r>
            </a:p>
          </p:txBody>
        </p:sp>
        <p:sp>
          <p:nvSpPr>
            <p:cNvPr id="113" name="矩形: 圆角 18"/>
            <p:cNvSpPr/>
            <p:nvPr/>
          </p:nvSpPr>
          <p:spPr>
            <a:xfrm>
              <a:off x="14092" y="2377908"/>
              <a:ext cx="631096" cy="631096"/>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功能模块</a:t>
              </a:r>
            </a:p>
          </p:txBody>
        </p:sp>
        <p:sp>
          <p:nvSpPr>
            <p:cNvPr id="114" name="矩形: 圆角 42"/>
            <p:cNvSpPr/>
            <p:nvPr/>
          </p:nvSpPr>
          <p:spPr>
            <a:xfrm>
              <a:off x="14092" y="3336211"/>
              <a:ext cx="631096" cy="2848933"/>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功能详细内容</a:t>
              </a:r>
            </a:p>
          </p:txBody>
        </p:sp>
        <p:sp>
          <p:nvSpPr>
            <p:cNvPr id="115" name="矩形: 圆角 36"/>
            <p:cNvSpPr/>
            <p:nvPr/>
          </p:nvSpPr>
          <p:spPr>
            <a:xfrm>
              <a:off x="8715085" y="596850"/>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建行管理员</a:t>
              </a:r>
            </a:p>
          </p:txBody>
        </p:sp>
        <p:sp>
          <p:nvSpPr>
            <p:cNvPr id="116" name="矩形: 圆角 37"/>
            <p:cNvSpPr/>
            <p:nvPr/>
          </p:nvSpPr>
          <p:spPr>
            <a:xfrm>
              <a:off x="8715085" y="2513456"/>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建行管理后台</a:t>
              </a:r>
            </a:p>
          </p:txBody>
        </p:sp>
        <p:sp>
          <p:nvSpPr>
            <p:cNvPr id="117" name="矩形: 圆角 39"/>
            <p:cNvSpPr/>
            <p:nvPr/>
          </p:nvSpPr>
          <p:spPr>
            <a:xfrm>
              <a:off x="8715085" y="1555153"/>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PC</a:t>
              </a: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端</a:t>
              </a:r>
            </a:p>
          </p:txBody>
        </p:sp>
        <p:sp>
          <p:nvSpPr>
            <p:cNvPr id="118" name="矩形: 圆角 40"/>
            <p:cNvSpPr/>
            <p:nvPr/>
          </p:nvSpPr>
          <p:spPr>
            <a:xfrm>
              <a:off x="8715085" y="3477891"/>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发布资讯</a:t>
              </a:r>
            </a:p>
          </p:txBody>
        </p:sp>
        <p:sp>
          <p:nvSpPr>
            <p:cNvPr id="119" name="矩形: 圆角 41"/>
            <p:cNvSpPr/>
            <p:nvPr/>
          </p:nvSpPr>
          <p:spPr>
            <a:xfrm>
              <a:off x="8715085" y="4639413"/>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数据统计</a:t>
              </a:r>
            </a:p>
          </p:txBody>
        </p:sp>
        <p:sp>
          <p:nvSpPr>
            <p:cNvPr id="120" name="矩形: 圆角 44"/>
            <p:cNvSpPr/>
            <p:nvPr/>
          </p:nvSpPr>
          <p:spPr>
            <a:xfrm>
              <a:off x="8715085" y="523227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线上沟通</a:t>
              </a:r>
            </a:p>
          </p:txBody>
        </p:sp>
        <p:sp>
          <p:nvSpPr>
            <p:cNvPr id="121" name="矩形: 圆角 9"/>
            <p:cNvSpPr/>
            <p:nvPr/>
          </p:nvSpPr>
          <p:spPr>
            <a:xfrm>
              <a:off x="3059142" y="2513456"/>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市场管理系统</a:t>
              </a:r>
            </a:p>
          </p:txBody>
        </p:sp>
        <p:sp>
          <p:nvSpPr>
            <p:cNvPr id="122" name="矩形: 圆角 25"/>
            <p:cNvSpPr/>
            <p:nvPr/>
          </p:nvSpPr>
          <p:spPr>
            <a:xfrm>
              <a:off x="4812538" y="1555153"/>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PC</a:t>
              </a: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端，</a:t>
              </a:r>
              <a:r>
                <a:rPr lang="en-US" altLang="zh-CN"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APP</a:t>
              </a: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端</a:t>
              </a:r>
            </a:p>
          </p:txBody>
        </p:sp>
        <p:sp>
          <p:nvSpPr>
            <p:cNvPr id="123" name="矩形: 圆角 29"/>
            <p:cNvSpPr/>
            <p:nvPr/>
          </p:nvSpPr>
          <p:spPr>
            <a:xfrm>
              <a:off x="3059142" y="3477891"/>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商户管理</a:t>
              </a:r>
            </a:p>
          </p:txBody>
        </p:sp>
        <p:sp>
          <p:nvSpPr>
            <p:cNvPr id="124" name="矩形: 圆角 43"/>
            <p:cNvSpPr/>
            <p:nvPr/>
          </p:nvSpPr>
          <p:spPr>
            <a:xfrm>
              <a:off x="3059142" y="406149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物业管理</a:t>
              </a:r>
            </a:p>
          </p:txBody>
        </p:sp>
        <p:sp>
          <p:nvSpPr>
            <p:cNvPr id="125" name="矩形: 圆角 47"/>
            <p:cNvSpPr/>
            <p:nvPr/>
          </p:nvSpPr>
          <p:spPr>
            <a:xfrm>
              <a:off x="6567992" y="406149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智慧停车场</a:t>
              </a:r>
            </a:p>
          </p:txBody>
        </p:sp>
        <p:sp>
          <p:nvSpPr>
            <p:cNvPr id="126" name="矩形: 圆角 48"/>
            <p:cNvSpPr/>
            <p:nvPr/>
          </p:nvSpPr>
          <p:spPr>
            <a:xfrm>
              <a:off x="6564653" y="3477891"/>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sym typeface="+mn-ea"/>
                </a:rPr>
                <a:t>入场</a:t>
              </a: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货物管理</a:t>
              </a:r>
            </a:p>
          </p:txBody>
        </p:sp>
        <p:sp>
          <p:nvSpPr>
            <p:cNvPr id="127" name="矩形: 圆角 10"/>
            <p:cNvSpPr/>
            <p:nvPr/>
          </p:nvSpPr>
          <p:spPr>
            <a:xfrm>
              <a:off x="4812538" y="2513456"/>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仓储管理系统</a:t>
              </a:r>
            </a:p>
          </p:txBody>
        </p:sp>
        <p:sp>
          <p:nvSpPr>
            <p:cNvPr id="128" name="矩形: 圆角 30"/>
            <p:cNvSpPr/>
            <p:nvPr/>
          </p:nvSpPr>
          <p:spPr>
            <a:xfrm>
              <a:off x="4812538" y="3477891"/>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审批管理</a:t>
              </a:r>
            </a:p>
          </p:txBody>
        </p:sp>
        <p:sp>
          <p:nvSpPr>
            <p:cNvPr id="129" name="矩形: 圆角 31"/>
            <p:cNvSpPr/>
            <p:nvPr/>
          </p:nvSpPr>
          <p:spPr>
            <a:xfrm>
              <a:off x="4812538" y="406149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货物出入库信息</a:t>
              </a:r>
            </a:p>
          </p:txBody>
        </p:sp>
        <p:sp>
          <p:nvSpPr>
            <p:cNvPr id="130" name="矩形: 圆角 49"/>
            <p:cNvSpPr/>
            <p:nvPr/>
          </p:nvSpPr>
          <p:spPr>
            <a:xfrm>
              <a:off x="6564584" y="4639413"/>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电子化结算</a:t>
              </a:r>
            </a:p>
          </p:txBody>
        </p:sp>
        <p:sp>
          <p:nvSpPr>
            <p:cNvPr id="131" name="矩形: 圆角 50"/>
            <p:cNvSpPr/>
            <p:nvPr/>
          </p:nvSpPr>
          <p:spPr>
            <a:xfrm>
              <a:off x="4812538" y="523227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智能监控</a:t>
              </a:r>
            </a:p>
          </p:txBody>
        </p:sp>
        <p:sp>
          <p:nvSpPr>
            <p:cNvPr id="132" name="矩形: 圆角 4"/>
            <p:cNvSpPr/>
            <p:nvPr/>
          </p:nvSpPr>
          <p:spPr>
            <a:xfrm>
              <a:off x="949780" y="597241"/>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市场商户</a:t>
              </a:r>
            </a:p>
          </p:txBody>
        </p:sp>
        <p:sp>
          <p:nvSpPr>
            <p:cNvPr id="133" name="矩形: 圆角 8"/>
            <p:cNvSpPr/>
            <p:nvPr/>
          </p:nvSpPr>
          <p:spPr>
            <a:xfrm>
              <a:off x="949780" y="2513847"/>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商户后台</a:t>
              </a:r>
            </a:p>
          </p:txBody>
        </p:sp>
        <p:sp>
          <p:nvSpPr>
            <p:cNvPr id="134" name="矩形: 圆角 28"/>
            <p:cNvSpPr/>
            <p:nvPr/>
          </p:nvSpPr>
          <p:spPr>
            <a:xfrm>
              <a:off x="949780" y="3479136"/>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审请</a:t>
              </a:r>
              <a:r>
                <a:rPr lang="en-US" altLang="zh-CN"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缴费</a:t>
              </a:r>
              <a:r>
                <a:rPr lang="en-US" altLang="zh-CN"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报修</a:t>
              </a:r>
            </a:p>
          </p:txBody>
        </p:sp>
        <p:sp>
          <p:nvSpPr>
            <p:cNvPr id="135" name="矩形: 圆角 32"/>
            <p:cNvSpPr/>
            <p:nvPr/>
          </p:nvSpPr>
          <p:spPr>
            <a:xfrm>
              <a:off x="949780" y="406238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入场</a:t>
              </a:r>
              <a:r>
                <a:rPr lang="en-US" altLang="zh-CN"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货物</a:t>
              </a:r>
              <a:r>
                <a:rPr lang="en-US" altLang="zh-CN"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仓库</a:t>
              </a:r>
            </a:p>
          </p:txBody>
        </p:sp>
        <p:sp>
          <p:nvSpPr>
            <p:cNvPr id="136" name="矩形: 圆角 33"/>
            <p:cNvSpPr/>
            <p:nvPr/>
          </p:nvSpPr>
          <p:spPr>
            <a:xfrm>
              <a:off x="949780" y="4645642"/>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市场交易结算</a:t>
              </a:r>
            </a:p>
          </p:txBody>
        </p:sp>
        <p:sp>
          <p:nvSpPr>
            <p:cNvPr id="137" name="矩形: 圆角 23"/>
            <p:cNvSpPr/>
            <p:nvPr/>
          </p:nvSpPr>
          <p:spPr>
            <a:xfrm>
              <a:off x="949780" y="1555544"/>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PC</a:t>
              </a: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端网站，</a:t>
              </a:r>
              <a:r>
                <a:rPr lang="en-US" altLang="zh-CN"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APP</a:t>
              </a:r>
            </a:p>
          </p:txBody>
        </p:sp>
        <p:sp>
          <p:nvSpPr>
            <p:cNvPr id="138" name="矩形: 圆角 47"/>
            <p:cNvSpPr/>
            <p:nvPr/>
          </p:nvSpPr>
          <p:spPr>
            <a:xfrm>
              <a:off x="949780" y="5228895"/>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商户数据统计</a:t>
              </a:r>
            </a:p>
          </p:txBody>
        </p:sp>
        <p:sp>
          <p:nvSpPr>
            <p:cNvPr id="139" name="矩形: 圆角 47"/>
            <p:cNvSpPr/>
            <p:nvPr/>
          </p:nvSpPr>
          <p:spPr>
            <a:xfrm>
              <a:off x="3059142" y="4639413"/>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数据统计</a:t>
              </a:r>
            </a:p>
          </p:txBody>
        </p:sp>
        <p:sp>
          <p:nvSpPr>
            <p:cNvPr id="140" name="矩形: 圆角 10"/>
            <p:cNvSpPr/>
            <p:nvPr/>
          </p:nvSpPr>
          <p:spPr>
            <a:xfrm>
              <a:off x="6564473" y="2512725"/>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入场管理系统</a:t>
              </a:r>
            </a:p>
          </p:txBody>
        </p:sp>
        <p:sp>
          <p:nvSpPr>
            <p:cNvPr id="141" name="矩形: 圆角 49"/>
            <p:cNvSpPr/>
            <p:nvPr/>
          </p:nvSpPr>
          <p:spPr>
            <a:xfrm>
              <a:off x="4812538" y="4639413"/>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仓库管理</a:t>
              </a:r>
            </a:p>
          </p:txBody>
        </p:sp>
        <p:sp>
          <p:nvSpPr>
            <p:cNvPr id="142" name="矩形: 圆角 50"/>
            <p:cNvSpPr/>
            <p:nvPr/>
          </p:nvSpPr>
          <p:spPr>
            <a:xfrm>
              <a:off x="4812538" y="5825145"/>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物流对接</a:t>
              </a:r>
            </a:p>
          </p:txBody>
        </p:sp>
        <p:sp>
          <p:nvSpPr>
            <p:cNvPr id="143" name="矩形: 圆角 50"/>
            <p:cNvSpPr/>
            <p:nvPr/>
          </p:nvSpPr>
          <p:spPr>
            <a:xfrm>
              <a:off x="428668" y="6525824"/>
              <a:ext cx="11221625"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大数据统计系统</a:t>
              </a:r>
            </a:p>
          </p:txBody>
        </p:sp>
        <p:sp>
          <p:nvSpPr>
            <p:cNvPr id="144" name="矩形: 圆角 40"/>
            <p:cNvSpPr/>
            <p:nvPr/>
          </p:nvSpPr>
          <p:spPr>
            <a:xfrm>
              <a:off x="3059142" y="523227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发布资讯</a:t>
              </a:r>
            </a:p>
          </p:txBody>
        </p:sp>
        <p:sp>
          <p:nvSpPr>
            <p:cNvPr id="145" name="矩形: 圆角 54"/>
            <p:cNvSpPr/>
            <p:nvPr/>
          </p:nvSpPr>
          <p:spPr>
            <a:xfrm>
              <a:off x="8715085" y="406149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电子化结算</a:t>
              </a:r>
            </a:p>
          </p:txBody>
        </p:sp>
        <p:sp>
          <p:nvSpPr>
            <p:cNvPr id="146" name="矩形: 圆角 5"/>
            <p:cNvSpPr/>
            <p:nvPr/>
          </p:nvSpPr>
          <p:spPr>
            <a:xfrm>
              <a:off x="3945480" y="596850"/>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市场管理员</a:t>
              </a:r>
            </a:p>
          </p:txBody>
        </p:sp>
        <p:sp>
          <p:nvSpPr>
            <p:cNvPr id="147" name="矩形: 圆角 57"/>
            <p:cNvSpPr/>
            <p:nvPr/>
          </p:nvSpPr>
          <p:spPr>
            <a:xfrm>
              <a:off x="5679596" y="596850"/>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仓储管理员</a:t>
              </a:r>
            </a:p>
          </p:txBody>
        </p:sp>
        <p:sp>
          <p:nvSpPr>
            <p:cNvPr id="148" name="矩形: 圆角 63"/>
            <p:cNvSpPr/>
            <p:nvPr/>
          </p:nvSpPr>
          <p:spPr>
            <a:xfrm>
              <a:off x="10518329" y="596850"/>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市场客户</a:t>
              </a:r>
            </a:p>
          </p:txBody>
        </p:sp>
        <p:sp>
          <p:nvSpPr>
            <p:cNvPr id="149" name="矩形: 圆角 64"/>
            <p:cNvSpPr/>
            <p:nvPr/>
          </p:nvSpPr>
          <p:spPr>
            <a:xfrm>
              <a:off x="10518329" y="2513456"/>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建行管理后台</a:t>
              </a:r>
            </a:p>
          </p:txBody>
        </p:sp>
        <p:sp>
          <p:nvSpPr>
            <p:cNvPr id="150" name="矩形: 圆角 69"/>
            <p:cNvSpPr/>
            <p:nvPr/>
          </p:nvSpPr>
          <p:spPr>
            <a:xfrm>
              <a:off x="10518329" y="1555153"/>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小程序，公众号</a:t>
              </a:r>
            </a:p>
          </p:txBody>
        </p:sp>
        <p:sp>
          <p:nvSpPr>
            <p:cNvPr id="151" name="矩形: 圆角 71"/>
            <p:cNvSpPr/>
            <p:nvPr/>
          </p:nvSpPr>
          <p:spPr>
            <a:xfrm>
              <a:off x="10518329" y="3477891"/>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发布资讯</a:t>
              </a:r>
            </a:p>
          </p:txBody>
        </p:sp>
        <p:sp>
          <p:nvSpPr>
            <p:cNvPr id="152" name="矩形: 圆角 72"/>
            <p:cNvSpPr/>
            <p:nvPr/>
          </p:nvSpPr>
          <p:spPr>
            <a:xfrm>
              <a:off x="10518329" y="4639413"/>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数据统计</a:t>
              </a:r>
            </a:p>
          </p:txBody>
        </p:sp>
        <p:sp>
          <p:nvSpPr>
            <p:cNvPr id="153" name="矩形: 圆角 78"/>
            <p:cNvSpPr/>
            <p:nvPr/>
          </p:nvSpPr>
          <p:spPr>
            <a:xfrm>
              <a:off x="10518329" y="523227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线上沟通</a:t>
              </a:r>
            </a:p>
          </p:txBody>
        </p:sp>
        <p:sp>
          <p:nvSpPr>
            <p:cNvPr id="154" name="矩形: 圆角 84"/>
            <p:cNvSpPr/>
            <p:nvPr/>
          </p:nvSpPr>
          <p:spPr>
            <a:xfrm>
              <a:off x="10518329" y="4061499"/>
              <a:ext cx="1440000" cy="360000"/>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电子化结算</a:t>
              </a:r>
            </a:p>
          </p:txBody>
        </p:sp>
      </p:grpSp>
      <p:sp>
        <p:nvSpPr>
          <p:cNvPr id="155" name="object 6"/>
          <p:cNvSpPr/>
          <p:nvPr/>
        </p:nvSpPr>
        <p:spPr>
          <a:xfrm>
            <a:off x="679450" y="399415"/>
            <a:ext cx="2503805" cy="597535"/>
          </a:xfrm>
          <a:prstGeom prst="rect">
            <a:avLst/>
          </a:prstGeom>
          <a:blipFill>
            <a:blip r:embed="rId4"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56" name="object 7"/>
          <p:cNvSpPr txBox="1">
            <a:spLocks noGrp="1"/>
          </p:cNvSpPr>
          <p:nvPr/>
        </p:nvSpPr>
        <p:spPr>
          <a:xfrm>
            <a:off x="550163" y="301752"/>
            <a:ext cx="2504440"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lvl1pPr algn="ctr">
              <a:defRPr sz="2000" b="1" spc="300">
                <a:solidFill>
                  <a:srgbClr val="017ACF"/>
                </a:solidFill>
                <a:latin typeface="微软雅黑" panose="020B0503020204020204" pitchFamily="34" charset="-122"/>
                <a:ea typeface="微软雅黑" panose="020B0503020204020204" pitchFamily="34" charset="-122"/>
                <a:cs typeface="阿里巴巴普惠体 Medium" panose="00020600040101010101" charset="-122"/>
              </a:defRPr>
            </a:lvl1pPr>
          </a:lstStyle>
          <a:p>
            <a:r>
              <a:rPr lang="zh-CN" altLang="en-US" dirty="0"/>
              <a:t>平台搭建方案</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空心弧 11"/>
          <p:cNvSpPr/>
          <p:nvPr/>
        </p:nvSpPr>
        <p:spPr>
          <a:xfrm rot="5400000">
            <a:off x="1020771" y="1385570"/>
            <a:ext cx="5020310" cy="5020310"/>
          </a:xfrm>
          <a:prstGeom prst="blockArc">
            <a:avLst>
              <a:gd name="adj1" fmla="val 11946663"/>
              <a:gd name="adj2" fmla="val 20632152"/>
              <a:gd name="adj3" fmla="val 112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3" name="直接连接符 12"/>
          <p:cNvCxnSpPr>
            <a:stCxn id="18" idx="6"/>
            <a:endCxn id="70" idx="2"/>
          </p:cNvCxnSpPr>
          <p:nvPr/>
        </p:nvCxnSpPr>
        <p:spPr bwMode="auto">
          <a:xfrm>
            <a:off x="5164819" y="1826862"/>
            <a:ext cx="77597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9" idx="6"/>
            <a:endCxn id="75" idx="2"/>
          </p:cNvCxnSpPr>
          <p:nvPr/>
        </p:nvCxnSpPr>
        <p:spPr bwMode="auto">
          <a:xfrm>
            <a:off x="6155929" y="3908533"/>
            <a:ext cx="525243" cy="3043"/>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0" idx="6"/>
            <a:endCxn id="81" idx="2"/>
          </p:cNvCxnSpPr>
          <p:nvPr/>
        </p:nvCxnSpPr>
        <p:spPr bwMode="auto">
          <a:xfrm>
            <a:off x="5169557" y="5874334"/>
            <a:ext cx="664779" cy="51"/>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791509" y="1640207"/>
            <a:ext cx="373310" cy="373310"/>
          </a:xfrm>
          <a:prstGeom prst="ellipse">
            <a:avLst/>
          </a:prstGeom>
          <a:solidFill>
            <a:srgbClr val="017AC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1</a:t>
            </a:r>
            <a:endParaRPr lang="zh-CN" altLang="en-US"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9" name="椭圆 18"/>
          <p:cNvSpPr/>
          <p:nvPr/>
        </p:nvSpPr>
        <p:spPr>
          <a:xfrm>
            <a:off x="5782619" y="3721878"/>
            <a:ext cx="373310" cy="373310"/>
          </a:xfrm>
          <a:prstGeom prst="ellipse">
            <a:avLst/>
          </a:prstGeom>
          <a:solidFill>
            <a:srgbClr val="017AC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2</a:t>
            </a:r>
            <a:endParaRPr lang="zh-CN" altLang="en-US"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0" name="椭圆 19"/>
          <p:cNvSpPr/>
          <p:nvPr/>
        </p:nvSpPr>
        <p:spPr>
          <a:xfrm>
            <a:off x="4796247" y="5687679"/>
            <a:ext cx="373310" cy="373310"/>
          </a:xfrm>
          <a:prstGeom prst="ellipse">
            <a:avLst/>
          </a:prstGeom>
          <a:solidFill>
            <a:srgbClr val="017ACF"/>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3</a:t>
            </a:r>
            <a:endParaRPr lang="zh-CN" altLang="en-US"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7" name="文本框 56"/>
          <p:cNvSpPr txBox="1"/>
          <p:nvPr/>
        </p:nvSpPr>
        <p:spPr>
          <a:xfrm>
            <a:off x="7005955" y="848636"/>
            <a:ext cx="2331087" cy="369332"/>
          </a:xfrm>
          <a:prstGeom prst="rect">
            <a:avLst/>
          </a:prstGeom>
          <a:noFill/>
        </p:spPr>
        <p:txBody>
          <a:bodyPr wrap="none" rtlCol="0">
            <a:spAutoFit/>
          </a:bodyPr>
          <a:lstStyle>
            <a:defPPr>
              <a:defRPr lang="zh-CN"/>
            </a:defPPr>
            <a:lvl1pPr>
              <a:defRPr sz="1400" b="1">
                <a:solidFill>
                  <a:schemeClr val="tx2"/>
                </a:solidFill>
                <a:latin typeface="微软雅黑" panose="020B0503020204020204" charset="-122"/>
                <a:ea typeface="微软雅黑" panose="020B0503020204020204" charset="-122"/>
              </a:defRPr>
            </a:lvl1pPr>
          </a:lstStyle>
          <a:p>
            <a:pPr algn="l">
              <a:buClrTx/>
              <a:buSzTx/>
              <a:buFontTx/>
            </a:pPr>
            <a:r>
              <a:rPr lang="zh-CN" altLang="en-US" sz="1800" dirty="0">
                <a:solidFill>
                  <a:schemeClr val="accent1"/>
                </a:solidFill>
                <a:latin typeface="微软雅黑" panose="020B0503020204020204" pitchFamily="34" charset="-122"/>
                <a:ea typeface="微软雅黑" panose="020B0503020204020204" pitchFamily="34" charset="-122"/>
                <a:cs typeface="阿里巴巴普惠体 Medium" panose="00020600040101010101" charset="-122"/>
              </a:rPr>
              <a:t>有机结合 多终端覆盖</a:t>
            </a:r>
          </a:p>
        </p:txBody>
      </p:sp>
      <p:sp>
        <p:nvSpPr>
          <p:cNvPr id="59" name="文本框 58"/>
          <p:cNvSpPr txBox="1"/>
          <p:nvPr/>
        </p:nvSpPr>
        <p:spPr>
          <a:xfrm>
            <a:off x="7005669" y="1202579"/>
            <a:ext cx="3890931" cy="1168400"/>
          </a:xfrm>
          <a:prstGeom prst="rect">
            <a:avLst/>
          </a:prstGeom>
          <a:noFill/>
        </p:spPr>
        <p:txBody>
          <a:bodyPr wrap="square" rtlCol="0">
            <a:spAutoFit/>
          </a:bodyPr>
          <a:lstStyle>
            <a:defPPr>
              <a:defRPr lang="zh-CN"/>
            </a:defPPr>
            <a:lvl1pPr>
              <a:defRPr sz="1400" b="1">
                <a:solidFill>
                  <a:schemeClr val="tx2"/>
                </a:solidFill>
                <a:latin typeface="微软雅黑" panose="020B0503020204020204" charset="-122"/>
                <a:ea typeface="微软雅黑" panose="020B0503020204020204" charset="-122"/>
              </a:defRPr>
            </a:lvl1pPr>
          </a:lstStyle>
          <a:p>
            <a:pPr algn="just"/>
            <a:r>
              <a:rPr lang="zh-CN" altLang="en-US" b="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将线上线下管理进行有机结合，并联动仓储系统，完成对大别山农贸市场日常所有经营行为和业务范围的覆盖。本平台通过PC端网站，APP，小程序，公众号等消费场景让用户可以随时随地接入市场线上平台购物。</a:t>
            </a:r>
          </a:p>
        </p:txBody>
      </p:sp>
      <p:sp>
        <p:nvSpPr>
          <p:cNvPr id="60" name="文本框 59"/>
          <p:cNvSpPr txBox="1"/>
          <p:nvPr/>
        </p:nvSpPr>
        <p:spPr>
          <a:xfrm>
            <a:off x="6898987" y="5212528"/>
            <a:ext cx="1338828" cy="369332"/>
          </a:xfrm>
          <a:prstGeom prst="rect">
            <a:avLst/>
          </a:prstGeom>
          <a:noFill/>
        </p:spPr>
        <p:txBody>
          <a:bodyPr wrap="none" rtlCol="0">
            <a:spAutoFit/>
          </a:bodyPr>
          <a:lstStyle>
            <a:defPPr>
              <a:defRPr lang="zh-CN"/>
            </a:defPPr>
            <a:lvl1pPr>
              <a:defRPr sz="1400" b="1">
                <a:solidFill>
                  <a:schemeClr val="tx2"/>
                </a:solidFill>
                <a:latin typeface="微软雅黑" panose="020B0503020204020204" charset="-122"/>
                <a:ea typeface="微软雅黑" panose="020B0503020204020204" charset="-122"/>
              </a:defRPr>
            </a:lvl1pPr>
          </a:lstStyle>
          <a:p>
            <a:pPr algn="l"/>
            <a:r>
              <a:rPr lang="zh-CN" altLang="en-US" sz="1800" dirty="0">
                <a:solidFill>
                  <a:schemeClr val="accent1"/>
                </a:solidFill>
                <a:latin typeface="微软雅黑" panose="020B0503020204020204" pitchFamily="34" charset="-122"/>
                <a:ea typeface="微软雅黑" panose="020B0503020204020204" pitchFamily="34" charset="-122"/>
                <a:cs typeface="阿里巴巴普惠体 Medium" panose="00020600040101010101" charset="-122"/>
              </a:rPr>
              <a:t>超强拓展性</a:t>
            </a:r>
            <a:endParaRPr lang="zh-CN" altLang="en-US" sz="1800" dirty="0">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3" name="文本框 62"/>
          <p:cNvSpPr txBox="1"/>
          <p:nvPr/>
        </p:nvSpPr>
        <p:spPr>
          <a:xfrm>
            <a:off x="7564630" y="3532481"/>
            <a:ext cx="3331970" cy="1169551"/>
          </a:xfrm>
          <a:prstGeom prst="rect">
            <a:avLst/>
          </a:prstGeom>
          <a:noFill/>
        </p:spPr>
        <p:txBody>
          <a:bodyPr wrap="square" rtlCol="0">
            <a:spAutoFit/>
          </a:bodyPr>
          <a:lstStyle>
            <a:defPPr>
              <a:defRPr lang="zh-CN"/>
            </a:defPPr>
            <a:lvl1pPr>
              <a:defRPr sz="1400" b="1">
                <a:solidFill>
                  <a:schemeClr val="tx2"/>
                </a:solidFill>
                <a:latin typeface="微软雅黑" panose="020B0503020204020204" charset="-122"/>
                <a:ea typeface="微软雅黑" panose="020B0503020204020204" charset="-122"/>
              </a:defRPr>
            </a:lvl1pPr>
          </a:lstStyle>
          <a:p>
            <a:pPr algn="just"/>
            <a:r>
              <a:rPr lang="zh-CN" altLang="en-US" b="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通过大数据的汇集分析，可以完成多个后台的智能推荐、趋势分析操作，并为更深入的分析以及接入第三方分析模型提供数据支撑，为市场业务开展和扩大规模提供商户经营数据。</a:t>
            </a:r>
          </a:p>
        </p:txBody>
      </p:sp>
      <p:grpSp>
        <p:nvGrpSpPr>
          <p:cNvPr id="73" name="组合 72"/>
          <p:cNvGrpSpPr/>
          <p:nvPr/>
        </p:nvGrpSpPr>
        <p:grpSpPr>
          <a:xfrm>
            <a:off x="6681172" y="3532481"/>
            <a:ext cx="758190" cy="758190"/>
            <a:chOff x="1183975" y="1701403"/>
            <a:chExt cx="1740693" cy="1740693"/>
          </a:xfrm>
        </p:grpSpPr>
        <p:sp>
          <p:nvSpPr>
            <p:cNvPr id="75" name="同心圆 4"/>
            <p:cNvSpPr/>
            <p:nvPr/>
          </p:nvSpPr>
          <p:spPr>
            <a:xfrm>
              <a:off x="1183975" y="1701403"/>
              <a:ext cx="1740693" cy="1740693"/>
            </a:xfrm>
            <a:prstGeom prst="donut">
              <a:avLst>
                <a:gd name="adj" fmla="val 4879"/>
              </a:avLst>
            </a:prstGeom>
            <a:gradFill>
              <a:gsLst>
                <a:gs pos="0">
                  <a:schemeClr val="bg1"/>
                </a:gs>
                <a:gs pos="55000">
                  <a:schemeClr val="bg1">
                    <a:lumMod val="95000"/>
                  </a:schemeClr>
                </a:gs>
                <a:gs pos="100000">
                  <a:schemeClr val="bg1">
                    <a:lumMod val="65000"/>
                  </a:schemeClr>
                </a:gs>
              </a:gsLst>
              <a:lin ang="2700000" scaled="0"/>
            </a:gra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6" name="椭圆 75"/>
            <p:cNvSpPr/>
            <p:nvPr/>
          </p:nvSpPr>
          <p:spPr>
            <a:xfrm>
              <a:off x="1221966" y="1739394"/>
              <a:ext cx="1664710" cy="1664710"/>
            </a:xfrm>
            <a:prstGeom prst="ellipse">
              <a:avLst/>
            </a:prstGeom>
            <a:gradFill>
              <a:gsLst>
                <a:gs pos="0">
                  <a:schemeClr val="bg1"/>
                </a:gs>
                <a:gs pos="51000">
                  <a:schemeClr val="bg1">
                    <a:lumMod val="95000"/>
                  </a:schemeClr>
                </a:gs>
                <a:gs pos="100000">
                  <a:schemeClr val="bg1">
                    <a:lumMod val="75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阿里巴巴普惠体 Medium" panose="00020600040101010101" charset="-122"/>
              </a:endParaRPr>
            </a:p>
          </p:txBody>
        </p:sp>
      </p:grpSp>
      <p:grpSp>
        <p:nvGrpSpPr>
          <p:cNvPr id="27" name="组合 26"/>
          <p:cNvGrpSpPr/>
          <p:nvPr/>
        </p:nvGrpSpPr>
        <p:grpSpPr>
          <a:xfrm>
            <a:off x="5924572" y="1447800"/>
            <a:ext cx="758190" cy="758190"/>
            <a:chOff x="9189" y="3332"/>
            <a:chExt cx="1194" cy="1194"/>
          </a:xfrm>
        </p:grpSpPr>
        <p:grpSp>
          <p:nvGrpSpPr>
            <p:cNvPr id="67" name="组合 66"/>
            <p:cNvGrpSpPr/>
            <p:nvPr/>
          </p:nvGrpSpPr>
          <p:grpSpPr>
            <a:xfrm>
              <a:off x="9189" y="3332"/>
              <a:ext cx="1194" cy="1194"/>
              <a:chOff x="1183975" y="1701403"/>
              <a:chExt cx="1740693" cy="1740693"/>
            </a:xfrm>
          </p:grpSpPr>
          <p:sp>
            <p:nvSpPr>
              <p:cNvPr id="69" name="同心圆 4"/>
              <p:cNvSpPr/>
              <p:nvPr/>
            </p:nvSpPr>
            <p:spPr>
              <a:xfrm>
                <a:off x="1183975" y="1701403"/>
                <a:ext cx="1740693" cy="1740693"/>
              </a:xfrm>
              <a:prstGeom prst="donut">
                <a:avLst>
                  <a:gd name="adj" fmla="val 4879"/>
                </a:avLst>
              </a:prstGeom>
              <a:gradFill>
                <a:gsLst>
                  <a:gs pos="0">
                    <a:schemeClr val="bg1"/>
                  </a:gs>
                  <a:gs pos="55000">
                    <a:schemeClr val="bg1">
                      <a:lumMod val="95000"/>
                    </a:schemeClr>
                  </a:gs>
                  <a:gs pos="100000">
                    <a:schemeClr val="bg1">
                      <a:lumMod val="65000"/>
                    </a:schemeClr>
                  </a:gs>
                </a:gsLst>
                <a:lin ang="2700000" scaled="0"/>
              </a:gra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0" name="椭圆 69"/>
              <p:cNvSpPr/>
              <p:nvPr/>
            </p:nvSpPr>
            <p:spPr>
              <a:xfrm>
                <a:off x="1221966" y="1739394"/>
                <a:ext cx="1664710" cy="1664710"/>
              </a:xfrm>
              <a:prstGeom prst="ellipse">
                <a:avLst/>
              </a:prstGeom>
              <a:gradFill>
                <a:gsLst>
                  <a:gs pos="0">
                    <a:schemeClr val="bg1"/>
                  </a:gs>
                  <a:gs pos="51000">
                    <a:schemeClr val="bg1">
                      <a:lumMod val="95000"/>
                    </a:schemeClr>
                  </a:gs>
                  <a:gs pos="100000">
                    <a:schemeClr val="bg1">
                      <a:lumMod val="75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阿里巴巴普惠体 Medium" panose="00020600040101010101" charset="-122"/>
                </a:endParaRPr>
              </a:p>
            </p:txBody>
          </p:sp>
        </p:grpSp>
        <p:pic>
          <p:nvPicPr>
            <p:cNvPr id="79" name="图形 7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43" y="3586"/>
              <a:ext cx="687" cy="687"/>
            </a:xfrm>
            <a:prstGeom prst="rect">
              <a:avLst/>
            </a:prstGeom>
          </p:spPr>
        </p:pic>
      </p:grpSp>
      <p:sp>
        <p:nvSpPr>
          <p:cNvPr id="25" name="KSO_Shape"/>
          <p:cNvSpPr/>
          <p:nvPr/>
        </p:nvSpPr>
        <p:spPr bwMode="auto">
          <a:xfrm>
            <a:off x="6842467" y="3693776"/>
            <a:ext cx="435600" cy="435600"/>
          </a:xfrm>
          <a:custGeom>
            <a:avLst/>
            <a:gdLst>
              <a:gd name="T0" fmla="*/ 269770 w 11301413"/>
              <a:gd name="T1" fmla="*/ 1200927 h 11718926"/>
              <a:gd name="T2" fmla="*/ 408539 w 11301413"/>
              <a:gd name="T3" fmla="*/ 1208278 h 11718926"/>
              <a:gd name="T4" fmla="*/ 479976 w 11301413"/>
              <a:gd name="T5" fmla="*/ 1297067 h 11718926"/>
              <a:gd name="T6" fmla="*/ 479976 w 11301413"/>
              <a:gd name="T7" fmla="*/ 1710455 h 11718926"/>
              <a:gd name="T8" fmla="*/ 401049 w 11301413"/>
              <a:gd name="T9" fmla="*/ 1800397 h 11718926"/>
              <a:gd name="T10" fmla="*/ 138923 w 11301413"/>
              <a:gd name="T11" fmla="*/ 1800397 h 11718926"/>
              <a:gd name="T12" fmla="*/ 59997 w 11301413"/>
              <a:gd name="T13" fmla="*/ 1710455 h 11718926"/>
              <a:gd name="T14" fmla="*/ 59997 w 11301413"/>
              <a:gd name="T15" fmla="*/ 1297643 h 11718926"/>
              <a:gd name="T16" fmla="*/ 131434 w 11301413"/>
              <a:gd name="T17" fmla="*/ 1208278 h 11718926"/>
              <a:gd name="T18" fmla="*/ 269770 w 11301413"/>
              <a:gd name="T19" fmla="*/ 1200927 h 11718926"/>
              <a:gd name="T20" fmla="*/ 869740 w 11301413"/>
              <a:gd name="T21" fmla="*/ 1021179 h 11718926"/>
              <a:gd name="T22" fmla="*/ 1008508 w 11301413"/>
              <a:gd name="T23" fmla="*/ 1028529 h 11718926"/>
              <a:gd name="T24" fmla="*/ 1079945 w 11301413"/>
              <a:gd name="T25" fmla="*/ 1117879 h 11718926"/>
              <a:gd name="T26" fmla="*/ 1079945 w 11301413"/>
              <a:gd name="T27" fmla="*/ 1710471 h 11718926"/>
              <a:gd name="T28" fmla="*/ 1001019 w 11301413"/>
              <a:gd name="T29" fmla="*/ 1800397 h 11718926"/>
              <a:gd name="T30" fmla="*/ 738892 w 11301413"/>
              <a:gd name="T31" fmla="*/ 1800397 h 11718926"/>
              <a:gd name="T32" fmla="*/ 659966 w 11301413"/>
              <a:gd name="T33" fmla="*/ 1710471 h 11718926"/>
              <a:gd name="T34" fmla="*/ 659966 w 11301413"/>
              <a:gd name="T35" fmla="*/ 1117879 h 11718926"/>
              <a:gd name="T36" fmla="*/ 731403 w 11301413"/>
              <a:gd name="T37" fmla="*/ 1028529 h 11718926"/>
              <a:gd name="T38" fmla="*/ 869740 w 11301413"/>
              <a:gd name="T39" fmla="*/ 1021179 h 11718926"/>
              <a:gd name="T40" fmla="*/ 1469559 w 11301413"/>
              <a:gd name="T41" fmla="*/ 720707 h 11718926"/>
              <a:gd name="T42" fmla="*/ 1608510 w 11301413"/>
              <a:gd name="T43" fmla="*/ 728058 h 11718926"/>
              <a:gd name="T44" fmla="*/ 1679427 w 11301413"/>
              <a:gd name="T45" fmla="*/ 817996 h 11718926"/>
              <a:gd name="T46" fmla="*/ 1679427 w 11301413"/>
              <a:gd name="T47" fmla="*/ 1710459 h 11718926"/>
              <a:gd name="T48" fmla="*/ 1601015 w 11301413"/>
              <a:gd name="T49" fmla="*/ 1800397 h 11718926"/>
              <a:gd name="T50" fmla="*/ 1338104 w 11301413"/>
              <a:gd name="T51" fmla="*/ 1800397 h 11718926"/>
              <a:gd name="T52" fmla="*/ 1259692 w 11301413"/>
              <a:gd name="T53" fmla="*/ 1710459 h 11718926"/>
              <a:gd name="T54" fmla="*/ 1259692 w 11301413"/>
              <a:gd name="T55" fmla="*/ 817996 h 11718926"/>
              <a:gd name="T56" fmla="*/ 1330609 w 11301413"/>
              <a:gd name="T57" fmla="*/ 728058 h 11718926"/>
              <a:gd name="T58" fmla="*/ 1469559 w 11301413"/>
              <a:gd name="T59" fmla="*/ 720707 h 11718926"/>
              <a:gd name="T60" fmla="*/ 1527073 w 11301413"/>
              <a:gd name="T61" fmla="*/ 0 h 11718926"/>
              <a:gd name="T62" fmla="*/ 1736253 w 11301413"/>
              <a:gd name="T63" fmla="*/ 210420 h 11718926"/>
              <a:gd name="T64" fmla="*/ 1527073 w 11301413"/>
              <a:gd name="T65" fmla="*/ 420264 h 11718926"/>
              <a:gd name="T66" fmla="*/ 1462532 w 11301413"/>
              <a:gd name="T67" fmla="*/ 409311 h 11718926"/>
              <a:gd name="T68" fmla="*/ 970988 w 11301413"/>
              <a:gd name="T69" fmla="*/ 779997 h 11718926"/>
              <a:gd name="T70" fmla="*/ 810213 w 11301413"/>
              <a:gd name="T71" fmla="*/ 765008 h 11718926"/>
              <a:gd name="T72" fmla="*/ 595270 w 11301413"/>
              <a:gd name="T73" fmla="*/ 528645 h 11718926"/>
              <a:gd name="T74" fmla="*/ 415479 w 11301413"/>
              <a:gd name="T75" fmla="*/ 711970 h 11718926"/>
              <a:gd name="T76" fmla="*/ 418937 w 11301413"/>
              <a:gd name="T77" fmla="*/ 750019 h 11718926"/>
              <a:gd name="T78" fmla="*/ 209756 w 11301413"/>
              <a:gd name="T79" fmla="*/ 960439 h 11718926"/>
              <a:gd name="T80" fmla="*/ 0 w 11301413"/>
              <a:gd name="T81" fmla="*/ 750019 h 11718926"/>
              <a:gd name="T82" fmla="*/ 209756 w 11301413"/>
              <a:gd name="T83" fmla="*/ 540175 h 11718926"/>
              <a:gd name="T84" fmla="*/ 244332 w 11301413"/>
              <a:gd name="T85" fmla="*/ 543634 h 11718926"/>
              <a:gd name="T86" fmla="*/ 513442 w 11301413"/>
              <a:gd name="T87" fmla="*/ 276141 h 11718926"/>
              <a:gd name="T88" fmla="*/ 601033 w 11301413"/>
              <a:gd name="T89" fmla="*/ 240398 h 11718926"/>
              <a:gd name="T90" fmla="*/ 687471 w 11301413"/>
              <a:gd name="T91" fmla="*/ 279600 h 11718926"/>
              <a:gd name="T92" fmla="*/ 913939 w 11301413"/>
              <a:gd name="T93" fmla="*/ 522304 h 11718926"/>
              <a:gd name="T94" fmla="*/ 1317893 w 11301413"/>
              <a:gd name="T95" fmla="*/ 217338 h 11718926"/>
              <a:gd name="T96" fmla="*/ 1317316 w 11301413"/>
              <a:gd name="T97" fmla="*/ 210420 h 11718926"/>
              <a:gd name="T98" fmla="*/ 1527073 w 11301413"/>
              <a:gd name="T99" fmla="*/ 0 h 117189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301413" h="11718926">
                <a:moveTo>
                  <a:pt x="1755956" y="7816926"/>
                </a:moveTo>
                <a:cubicBezTo>
                  <a:pt x="2057354" y="7816926"/>
                  <a:pt x="2359221" y="7832876"/>
                  <a:pt x="2659213" y="7864774"/>
                </a:cubicBezTo>
                <a:cubicBezTo>
                  <a:pt x="2921705" y="7894796"/>
                  <a:pt x="3124200" y="8142484"/>
                  <a:pt x="3124200" y="8442710"/>
                </a:cubicBezTo>
                <a:cubicBezTo>
                  <a:pt x="3124200" y="8442710"/>
                  <a:pt x="3124200" y="8442710"/>
                  <a:pt x="3124200" y="11133486"/>
                </a:cubicBezTo>
                <a:cubicBezTo>
                  <a:pt x="3124200" y="11456228"/>
                  <a:pt x="2895456" y="11718926"/>
                  <a:pt x="2610464" y="11718926"/>
                </a:cubicBezTo>
                <a:cubicBezTo>
                  <a:pt x="2610464" y="11718926"/>
                  <a:pt x="2610464" y="11718926"/>
                  <a:pt x="904261" y="11718926"/>
                </a:cubicBezTo>
                <a:cubicBezTo>
                  <a:pt x="619269" y="11718926"/>
                  <a:pt x="390525" y="11456228"/>
                  <a:pt x="390525" y="11133486"/>
                </a:cubicBezTo>
                <a:cubicBezTo>
                  <a:pt x="390525" y="11133486"/>
                  <a:pt x="390525" y="11133486"/>
                  <a:pt x="390525" y="8446462"/>
                </a:cubicBezTo>
                <a:cubicBezTo>
                  <a:pt x="390525" y="8146236"/>
                  <a:pt x="593019" y="7894796"/>
                  <a:pt x="855512" y="7864774"/>
                </a:cubicBezTo>
                <a:cubicBezTo>
                  <a:pt x="1153629" y="7832876"/>
                  <a:pt x="1454558" y="7816926"/>
                  <a:pt x="1755956" y="7816926"/>
                </a:cubicBezTo>
                <a:close/>
                <a:moveTo>
                  <a:pt x="5661206" y="6646934"/>
                </a:moveTo>
                <a:cubicBezTo>
                  <a:pt x="5962604" y="6646934"/>
                  <a:pt x="6264471" y="6662880"/>
                  <a:pt x="6564463" y="6694774"/>
                </a:cubicBezTo>
                <a:cubicBezTo>
                  <a:pt x="6826955" y="6721040"/>
                  <a:pt x="7029450" y="6976188"/>
                  <a:pt x="7029450" y="7276360"/>
                </a:cubicBezTo>
                <a:cubicBezTo>
                  <a:pt x="7029450" y="7276360"/>
                  <a:pt x="7029450" y="7276360"/>
                  <a:pt x="7029450" y="11133588"/>
                </a:cubicBezTo>
                <a:cubicBezTo>
                  <a:pt x="7029450" y="11456274"/>
                  <a:pt x="6796957" y="11718926"/>
                  <a:pt x="6515714" y="11718926"/>
                </a:cubicBezTo>
                <a:cubicBezTo>
                  <a:pt x="6515714" y="11718926"/>
                  <a:pt x="6515714" y="11718926"/>
                  <a:pt x="4809511" y="11718926"/>
                </a:cubicBezTo>
                <a:cubicBezTo>
                  <a:pt x="4524519" y="11718926"/>
                  <a:pt x="4295775" y="11456274"/>
                  <a:pt x="4295775" y="11133588"/>
                </a:cubicBezTo>
                <a:cubicBezTo>
                  <a:pt x="4295775" y="11133588"/>
                  <a:pt x="4295775" y="11133588"/>
                  <a:pt x="4295775" y="7276360"/>
                </a:cubicBezTo>
                <a:cubicBezTo>
                  <a:pt x="4295775" y="6976188"/>
                  <a:pt x="4498269" y="6721040"/>
                  <a:pt x="4760762" y="6694774"/>
                </a:cubicBezTo>
                <a:cubicBezTo>
                  <a:pt x="5058879" y="6662880"/>
                  <a:pt x="5359808" y="6646934"/>
                  <a:pt x="5661206" y="6646934"/>
                </a:cubicBezTo>
                <a:close/>
                <a:moveTo>
                  <a:pt x="9565481" y="4691138"/>
                </a:moveTo>
                <a:cubicBezTo>
                  <a:pt x="9867587" y="4691138"/>
                  <a:pt x="10169692" y="4707086"/>
                  <a:pt x="10469922" y="4738984"/>
                </a:cubicBezTo>
                <a:cubicBezTo>
                  <a:pt x="10732623" y="4769004"/>
                  <a:pt x="10931525" y="5020432"/>
                  <a:pt x="10931525" y="5324398"/>
                </a:cubicBezTo>
                <a:cubicBezTo>
                  <a:pt x="10931525" y="5324398"/>
                  <a:pt x="10931525" y="5324398"/>
                  <a:pt x="10931525" y="11133512"/>
                </a:cubicBezTo>
                <a:cubicBezTo>
                  <a:pt x="10931525" y="11456240"/>
                  <a:pt x="10702600" y="11718926"/>
                  <a:pt x="10421135" y="11718926"/>
                </a:cubicBezTo>
                <a:cubicBezTo>
                  <a:pt x="10421135" y="11718926"/>
                  <a:pt x="10421135" y="11718926"/>
                  <a:pt x="8709827" y="11718926"/>
                </a:cubicBezTo>
                <a:cubicBezTo>
                  <a:pt x="8428362" y="11718926"/>
                  <a:pt x="8199437" y="11456240"/>
                  <a:pt x="8199437" y="11133512"/>
                </a:cubicBezTo>
                <a:cubicBezTo>
                  <a:pt x="8199437" y="11133512"/>
                  <a:pt x="8199437" y="11133512"/>
                  <a:pt x="8199437" y="5324398"/>
                </a:cubicBezTo>
                <a:cubicBezTo>
                  <a:pt x="8199437" y="5020432"/>
                  <a:pt x="8398339" y="4769004"/>
                  <a:pt x="8661040" y="4738984"/>
                </a:cubicBezTo>
                <a:cubicBezTo>
                  <a:pt x="8961270" y="4707086"/>
                  <a:pt x="9263375" y="4691138"/>
                  <a:pt x="9565481" y="4691138"/>
                </a:cubicBezTo>
                <a:close/>
                <a:moveTo>
                  <a:pt x="9939842" y="0"/>
                </a:moveTo>
                <a:cubicBezTo>
                  <a:pt x="10693770" y="0"/>
                  <a:pt x="11301413" y="611648"/>
                  <a:pt x="11301413" y="1369642"/>
                </a:cubicBezTo>
                <a:cubicBezTo>
                  <a:pt x="11301413" y="2123884"/>
                  <a:pt x="10693770" y="2735532"/>
                  <a:pt x="9939842" y="2735532"/>
                </a:cubicBezTo>
                <a:cubicBezTo>
                  <a:pt x="9789807" y="2735532"/>
                  <a:pt x="9651024" y="2705514"/>
                  <a:pt x="9519743" y="2664236"/>
                </a:cubicBezTo>
                <a:cubicBezTo>
                  <a:pt x="9519743" y="2664236"/>
                  <a:pt x="9519743" y="2664236"/>
                  <a:pt x="6320239" y="5077060"/>
                </a:cubicBezTo>
                <a:cubicBezTo>
                  <a:pt x="5997663" y="5320968"/>
                  <a:pt x="5543807" y="5275940"/>
                  <a:pt x="5273743" y="4979496"/>
                </a:cubicBezTo>
                <a:cubicBezTo>
                  <a:pt x="5273743" y="4979496"/>
                  <a:pt x="5273743" y="4979496"/>
                  <a:pt x="3874663" y="3440992"/>
                </a:cubicBezTo>
                <a:cubicBezTo>
                  <a:pt x="3874663" y="3440992"/>
                  <a:pt x="3874663" y="3440992"/>
                  <a:pt x="2704387" y="4634272"/>
                </a:cubicBezTo>
                <a:cubicBezTo>
                  <a:pt x="2719391" y="4716824"/>
                  <a:pt x="2726893" y="4799378"/>
                  <a:pt x="2726893" y="4881932"/>
                </a:cubicBezTo>
                <a:cubicBezTo>
                  <a:pt x="2726893" y="5639926"/>
                  <a:pt x="2119249" y="6251576"/>
                  <a:pt x="1365322" y="6251576"/>
                </a:cubicBezTo>
                <a:cubicBezTo>
                  <a:pt x="611394" y="6251576"/>
                  <a:pt x="0" y="5639926"/>
                  <a:pt x="0" y="4881932"/>
                </a:cubicBezTo>
                <a:cubicBezTo>
                  <a:pt x="0" y="4127690"/>
                  <a:pt x="611394" y="3516042"/>
                  <a:pt x="1365322" y="3516042"/>
                </a:cubicBezTo>
                <a:cubicBezTo>
                  <a:pt x="1440339" y="3516042"/>
                  <a:pt x="1515357" y="3527300"/>
                  <a:pt x="1590375" y="3538556"/>
                </a:cubicBezTo>
                <a:cubicBezTo>
                  <a:pt x="1590375" y="3538556"/>
                  <a:pt x="1590375" y="3538556"/>
                  <a:pt x="3342037" y="1797422"/>
                </a:cubicBezTo>
                <a:cubicBezTo>
                  <a:pt x="3492073" y="1647324"/>
                  <a:pt x="3702122" y="1557266"/>
                  <a:pt x="3912172" y="1564770"/>
                </a:cubicBezTo>
                <a:cubicBezTo>
                  <a:pt x="4125972" y="1572274"/>
                  <a:pt x="4328520" y="1662334"/>
                  <a:pt x="4474805" y="1819936"/>
                </a:cubicBezTo>
                <a:cubicBezTo>
                  <a:pt x="4474805" y="1819936"/>
                  <a:pt x="4474805" y="1819936"/>
                  <a:pt x="5948902" y="3399716"/>
                </a:cubicBezTo>
                <a:cubicBezTo>
                  <a:pt x="5948902" y="3399716"/>
                  <a:pt x="5948902" y="3399716"/>
                  <a:pt x="8578271" y="1414672"/>
                </a:cubicBezTo>
                <a:cubicBezTo>
                  <a:pt x="8578271" y="1399662"/>
                  <a:pt x="8574520" y="1384652"/>
                  <a:pt x="8574520" y="1369642"/>
                </a:cubicBezTo>
                <a:cubicBezTo>
                  <a:pt x="8574520" y="611648"/>
                  <a:pt x="9185915" y="0"/>
                  <a:pt x="9939842" y="0"/>
                </a:cubicBezTo>
                <a:close/>
              </a:path>
            </a:pathLst>
          </a:custGeom>
          <a:solidFill>
            <a:srgbClr val="017ACF"/>
          </a:solidFill>
          <a:ln>
            <a:noFill/>
          </a:ln>
          <a:extLst>
            <a:ext uri="{91240B29-F687-4F45-9708-019B960494DF}">
              <a14:hiddenLine xmlns:a14="http://schemas.microsoft.com/office/drawing/2010/main" w="9525">
                <a:solidFill>
                  <a:srgbClr val="000000"/>
                </a:solidFill>
                <a:round/>
              </a14:hiddenLine>
            </a:ext>
          </a:extLst>
        </p:spPr>
        <p:txBody>
          <a:bodyPr vert="horz" wrap="square" lIns="68571" tIns="34287" rIns="68571" bIns="34287" numCol="1" anchor="t" anchorCtr="0" compatLnSpc="1"/>
          <a:lstStyle/>
          <a:p>
            <a:endParaRPr lang="zh-CN" altLang="en-US" sz="2535" b="1">
              <a:latin typeface="微软雅黑" panose="020B0503020204020204" pitchFamily="34" charset="-122"/>
              <a:ea typeface="微软雅黑" panose="020B0503020204020204" pitchFamily="34" charset="-122"/>
              <a:cs typeface="+mn-ea"/>
            </a:endParaRPr>
          </a:p>
        </p:txBody>
      </p:sp>
      <p:grpSp>
        <p:nvGrpSpPr>
          <p:cNvPr id="26" name="组合 25"/>
          <p:cNvGrpSpPr/>
          <p:nvPr/>
        </p:nvGrpSpPr>
        <p:grpSpPr>
          <a:xfrm>
            <a:off x="1371600" y="1802765"/>
            <a:ext cx="2514600" cy="4572000"/>
            <a:chOff x="2160" y="2839"/>
            <a:chExt cx="3960" cy="7200"/>
          </a:xfrm>
        </p:grpSpPr>
        <p:grpSp>
          <p:nvGrpSpPr>
            <p:cNvPr id="16" name="组合 15"/>
            <p:cNvGrpSpPr/>
            <p:nvPr/>
          </p:nvGrpSpPr>
          <p:grpSpPr>
            <a:xfrm>
              <a:off x="2160" y="2839"/>
              <a:ext cx="3960" cy="7200"/>
              <a:chOff x="1080" y="2640"/>
              <a:chExt cx="3960" cy="7200"/>
            </a:xfrm>
          </p:grpSpPr>
          <p:sp>
            <p:nvSpPr>
              <p:cNvPr id="53" name="圆角矩形 52"/>
              <p:cNvSpPr/>
              <p:nvPr/>
            </p:nvSpPr>
            <p:spPr>
              <a:xfrm>
                <a:off x="1080" y="2640"/>
                <a:ext cx="3960" cy="7200"/>
              </a:xfrm>
              <a:prstGeom prst="roundRect">
                <a:avLst/>
              </a:prstGeom>
              <a:noFill/>
              <a:ln w="25400" cmpd="sng">
                <a:solidFill>
                  <a:srgbClr val="017AC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1" name="椭圆 20"/>
              <p:cNvSpPr/>
              <p:nvPr/>
            </p:nvSpPr>
            <p:spPr>
              <a:xfrm>
                <a:off x="2758" y="8981"/>
                <a:ext cx="567" cy="567"/>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grpSp>
        <p:sp>
          <p:nvSpPr>
            <p:cNvPr id="28" name="object 28"/>
            <p:cNvSpPr/>
            <p:nvPr/>
          </p:nvSpPr>
          <p:spPr>
            <a:xfrm>
              <a:off x="2455" y="3326"/>
              <a:ext cx="3370" cy="5618"/>
            </a:xfrm>
            <a:prstGeom prst="rect">
              <a:avLst/>
            </a:prstGeom>
            <a:blipFill>
              <a:blip r:embed="rId5"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grpSp>
      <p:grpSp>
        <p:nvGrpSpPr>
          <p:cNvPr id="29" name="组合 28"/>
          <p:cNvGrpSpPr/>
          <p:nvPr/>
        </p:nvGrpSpPr>
        <p:grpSpPr>
          <a:xfrm>
            <a:off x="5817788" y="5495290"/>
            <a:ext cx="758190" cy="758190"/>
            <a:chOff x="9262" y="7799"/>
            <a:chExt cx="1194" cy="1194"/>
          </a:xfrm>
        </p:grpSpPr>
        <p:grpSp>
          <p:nvGrpSpPr>
            <p:cNvPr id="78" name="组合 77"/>
            <p:cNvGrpSpPr/>
            <p:nvPr/>
          </p:nvGrpSpPr>
          <p:grpSpPr>
            <a:xfrm>
              <a:off x="9262" y="7799"/>
              <a:ext cx="1194" cy="1194"/>
              <a:chOff x="1183975" y="1701403"/>
              <a:chExt cx="1740693" cy="1740693"/>
            </a:xfrm>
          </p:grpSpPr>
          <p:sp>
            <p:nvSpPr>
              <p:cNvPr id="80" name="同心圆 4"/>
              <p:cNvSpPr/>
              <p:nvPr/>
            </p:nvSpPr>
            <p:spPr>
              <a:xfrm>
                <a:off x="1183975" y="1701403"/>
                <a:ext cx="1740693" cy="1740693"/>
              </a:xfrm>
              <a:prstGeom prst="donut">
                <a:avLst>
                  <a:gd name="adj" fmla="val 4879"/>
                </a:avLst>
              </a:prstGeom>
              <a:gradFill>
                <a:gsLst>
                  <a:gs pos="0">
                    <a:schemeClr val="bg1"/>
                  </a:gs>
                  <a:gs pos="55000">
                    <a:schemeClr val="bg1">
                      <a:lumMod val="95000"/>
                    </a:schemeClr>
                  </a:gs>
                  <a:gs pos="100000">
                    <a:schemeClr val="bg1">
                      <a:lumMod val="65000"/>
                    </a:schemeClr>
                  </a:gs>
                </a:gsLst>
                <a:lin ang="2700000" scaled="0"/>
              </a:gra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81" name="椭圆 80"/>
              <p:cNvSpPr/>
              <p:nvPr/>
            </p:nvSpPr>
            <p:spPr>
              <a:xfrm>
                <a:off x="1221966" y="1739394"/>
                <a:ext cx="1664710" cy="1664710"/>
              </a:xfrm>
              <a:prstGeom prst="ellipse">
                <a:avLst/>
              </a:prstGeom>
              <a:gradFill>
                <a:gsLst>
                  <a:gs pos="0">
                    <a:schemeClr val="bg1"/>
                  </a:gs>
                  <a:gs pos="51000">
                    <a:schemeClr val="bg1">
                      <a:lumMod val="95000"/>
                    </a:schemeClr>
                  </a:gs>
                  <a:gs pos="100000">
                    <a:schemeClr val="bg1">
                      <a:lumMod val="75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阿里巴巴普惠体 Medium" panose="00020600040101010101" charset="-122"/>
                </a:endParaRPr>
              </a:p>
            </p:txBody>
          </p:sp>
        </p:grpSp>
        <p:pic>
          <p:nvPicPr>
            <p:cNvPr id="68" name="图形 6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16" y="8053"/>
              <a:ext cx="687" cy="687"/>
            </a:xfrm>
            <a:prstGeom prst="rect">
              <a:avLst/>
            </a:prstGeom>
          </p:spPr>
        </p:pic>
      </p:grpSp>
      <p:sp>
        <p:nvSpPr>
          <p:cNvPr id="41" name="object 6"/>
          <p:cNvSpPr/>
          <p:nvPr/>
        </p:nvSpPr>
        <p:spPr>
          <a:xfrm>
            <a:off x="679450" y="399415"/>
            <a:ext cx="2503805" cy="597535"/>
          </a:xfrm>
          <a:prstGeom prst="rect">
            <a:avLst/>
          </a:prstGeom>
          <a:blipFill>
            <a:blip r:embed="rId8"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2" name="object 7"/>
          <p:cNvSpPr txBox="1">
            <a:spLocks noGrp="1"/>
          </p:cNvSpPr>
          <p:nvPr>
            <p:ph type="title" idx="4294967295"/>
          </p:nvPr>
        </p:nvSpPr>
        <p:spPr>
          <a:xfrm>
            <a:off x="533400" y="301625"/>
            <a:ext cx="2503488"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p>
            <a:pPr algn="ctr" rtl="0"/>
            <a:r>
              <a:rPr lang="zh-CN" altLang="en-US" sz="2000" b="1" kern="1200" spc="300" dirty="0">
                <a:solidFill>
                  <a:srgbClr val="017ACF"/>
                </a:solidFill>
                <a:latin typeface="微软雅黑" panose="020B0503020204020204" pitchFamily="34" charset="-122"/>
                <a:ea typeface="微软雅黑" panose="020B0503020204020204" pitchFamily="34" charset="-122"/>
              </a:rPr>
              <a:t>项目创新点</a:t>
            </a:r>
          </a:p>
        </p:txBody>
      </p:sp>
      <p:sp>
        <p:nvSpPr>
          <p:cNvPr id="2" name="矩形 1">
            <a:extLst>
              <a:ext uri="{FF2B5EF4-FFF2-40B4-BE49-F238E27FC236}">
                <a16:creationId xmlns:a16="http://schemas.microsoft.com/office/drawing/2014/main" id="{FFBB1340-45E5-42F5-A652-DBBFF964175B}"/>
              </a:ext>
            </a:extLst>
          </p:cNvPr>
          <p:cNvSpPr/>
          <p:nvPr/>
        </p:nvSpPr>
        <p:spPr>
          <a:xfrm>
            <a:off x="7593275" y="3179697"/>
            <a:ext cx="2331087" cy="369332"/>
          </a:xfrm>
          <a:prstGeom prst="rect">
            <a:avLst/>
          </a:prstGeom>
          <a:noFill/>
        </p:spPr>
        <p:txBody>
          <a:bodyPr wrap="non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大数据分析系统建设 </a:t>
            </a:r>
          </a:p>
        </p:txBody>
      </p:sp>
      <p:sp>
        <p:nvSpPr>
          <p:cNvPr id="3" name="矩形 2">
            <a:extLst>
              <a:ext uri="{FF2B5EF4-FFF2-40B4-BE49-F238E27FC236}">
                <a16:creationId xmlns:a16="http://schemas.microsoft.com/office/drawing/2014/main" id="{187C71FE-1F07-4A86-AC72-62821D9D5DC3}"/>
              </a:ext>
            </a:extLst>
          </p:cNvPr>
          <p:cNvSpPr/>
          <p:nvPr/>
        </p:nvSpPr>
        <p:spPr>
          <a:xfrm>
            <a:off x="6872610" y="5616355"/>
            <a:ext cx="4023990" cy="738664"/>
          </a:xfrm>
          <a:prstGeom prst="rect">
            <a:avLst/>
          </a:prstGeom>
          <a:noFill/>
        </p:spPr>
        <p:txBody>
          <a:bodyPr wrap="square" rtlCol="0">
            <a:spAutoFit/>
          </a:bodyPr>
          <a:lstStyle/>
          <a:p>
            <a:pPr algn="just"/>
            <a:r>
              <a:rPr lang="zh-CN" altLang="zh-CN" sz="1400" dirty="0">
                <a:solidFill>
                  <a:schemeClr val="tx1">
                    <a:lumMod val="50000"/>
                    <a:lumOff val="50000"/>
                  </a:schemeClr>
                </a:solidFill>
                <a:latin typeface="微软雅黑" panose="020B0503020204020204" pitchFamily="34" charset="-122"/>
                <a:ea typeface="微软雅黑" panose="020B0503020204020204" pitchFamily="34" charset="-122"/>
              </a:rPr>
              <a:t>本平台集成的人员管理系统可以在今后根据实际情况发展集成除健康申报外其他如：人脸识别，行程申报等拓展功能。</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7"/>
          <p:cNvSpPr/>
          <p:nvPr/>
        </p:nvSpPr>
        <p:spPr>
          <a:xfrm>
            <a:off x="0" y="3006725"/>
            <a:ext cx="12860020" cy="2317750"/>
          </a:xfrm>
          <a:custGeom>
            <a:avLst/>
            <a:gdLst/>
            <a:ahLst/>
            <a:cxnLst/>
            <a:rect l="l" t="t" r="r" b="b"/>
            <a:pathLst>
              <a:path w="12860020" h="2317750">
                <a:moveTo>
                  <a:pt x="0" y="2317356"/>
                </a:moveTo>
                <a:lnTo>
                  <a:pt x="84863" y="2290050"/>
                </a:lnTo>
                <a:lnTo>
                  <a:pt x="136817" y="2273335"/>
                </a:lnTo>
                <a:lnTo>
                  <a:pt x="188769" y="2256622"/>
                </a:lnTo>
                <a:lnTo>
                  <a:pt x="240717" y="2239913"/>
                </a:lnTo>
                <a:lnTo>
                  <a:pt x="292660" y="2223210"/>
                </a:lnTo>
                <a:lnTo>
                  <a:pt x="344599" y="2206512"/>
                </a:lnTo>
                <a:lnTo>
                  <a:pt x="396530" y="2189822"/>
                </a:lnTo>
                <a:lnTo>
                  <a:pt x="448455" y="2173139"/>
                </a:lnTo>
                <a:lnTo>
                  <a:pt x="500372" y="2156465"/>
                </a:lnTo>
                <a:lnTo>
                  <a:pt x="552279" y="2139802"/>
                </a:lnTo>
                <a:lnTo>
                  <a:pt x="604177" y="2123149"/>
                </a:lnTo>
                <a:lnTo>
                  <a:pt x="656064" y="2106508"/>
                </a:lnTo>
                <a:lnTo>
                  <a:pt x="707939" y="2089880"/>
                </a:lnTo>
                <a:lnTo>
                  <a:pt x="759802" y="2073266"/>
                </a:lnTo>
                <a:lnTo>
                  <a:pt x="811651" y="2056667"/>
                </a:lnTo>
                <a:lnTo>
                  <a:pt x="863486" y="2040084"/>
                </a:lnTo>
                <a:lnTo>
                  <a:pt x="915305" y="2023518"/>
                </a:lnTo>
                <a:lnTo>
                  <a:pt x="967108" y="2006970"/>
                </a:lnTo>
                <a:lnTo>
                  <a:pt x="1018895" y="1990441"/>
                </a:lnTo>
                <a:lnTo>
                  <a:pt x="1070663" y="1973932"/>
                </a:lnTo>
                <a:lnTo>
                  <a:pt x="1122412" y="1957444"/>
                </a:lnTo>
                <a:lnTo>
                  <a:pt x="1174142" y="1940977"/>
                </a:lnTo>
                <a:lnTo>
                  <a:pt x="1225851" y="1924534"/>
                </a:lnTo>
                <a:lnTo>
                  <a:pt x="1277538" y="1908114"/>
                </a:lnTo>
                <a:lnTo>
                  <a:pt x="1329203" y="1891720"/>
                </a:lnTo>
                <a:lnTo>
                  <a:pt x="1380844" y="1875351"/>
                </a:lnTo>
                <a:lnTo>
                  <a:pt x="1432461" y="1859009"/>
                </a:lnTo>
                <a:lnTo>
                  <a:pt x="1484053" y="1842695"/>
                </a:lnTo>
                <a:lnTo>
                  <a:pt x="1535619" y="1826410"/>
                </a:lnTo>
                <a:lnTo>
                  <a:pt x="1587158" y="1810155"/>
                </a:lnTo>
                <a:lnTo>
                  <a:pt x="1638669" y="1793931"/>
                </a:lnTo>
                <a:lnTo>
                  <a:pt x="1690151" y="1777739"/>
                </a:lnTo>
                <a:lnTo>
                  <a:pt x="1741604" y="1761579"/>
                </a:lnTo>
                <a:lnTo>
                  <a:pt x="1793026" y="1745454"/>
                </a:lnTo>
                <a:lnTo>
                  <a:pt x="1844416" y="1729363"/>
                </a:lnTo>
                <a:lnTo>
                  <a:pt x="1895774" y="1713309"/>
                </a:lnTo>
                <a:lnTo>
                  <a:pt x="1947099" y="1697291"/>
                </a:lnTo>
                <a:lnTo>
                  <a:pt x="1998390" y="1681311"/>
                </a:lnTo>
                <a:lnTo>
                  <a:pt x="2049646" y="1665370"/>
                </a:lnTo>
                <a:lnTo>
                  <a:pt x="2100865" y="1649469"/>
                </a:lnTo>
                <a:lnTo>
                  <a:pt x="2152048" y="1633608"/>
                </a:lnTo>
                <a:lnTo>
                  <a:pt x="2203193" y="1617790"/>
                </a:lnTo>
                <a:lnTo>
                  <a:pt x="2254299" y="1602014"/>
                </a:lnTo>
                <a:lnTo>
                  <a:pt x="2305366" y="1586282"/>
                </a:lnTo>
                <a:lnTo>
                  <a:pt x="2356393" y="1570595"/>
                </a:lnTo>
                <a:lnTo>
                  <a:pt x="2407377" y="1554954"/>
                </a:lnTo>
                <a:lnTo>
                  <a:pt x="2458320" y="1539360"/>
                </a:lnTo>
                <a:lnTo>
                  <a:pt x="2509220" y="1523814"/>
                </a:lnTo>
                <a:lnTo>
                  <a:pt x="2560075" y="1508316"/>
                </a:lnTo>
                <a:lnTo>
                  <a:pt x="2610886" y="1492868"/>
                </a:lnTo>
                <a:lnTo>
                  <a:pt x="2661650" y="1477472"/>
                </a:lnTo>
                <a:lnTo>
                  <a:pt x="2712368" y="1462126"/>
                </a:lnTo>
                <a:lnTo>
                  <a:pt x="2763038" y="1446834"/>
                </a:lnTo>
                <a:lnTo>
                  <a:pt x="2813660" y="1431596"/>
                </a:lnTo>
                <a:lnTo>
                  <a:pt x="2864232" y="1416412"/>
                </a:lnTo>
                <a:lnTo>
                  <a:pt x="2914754" y="1401285"/>
                </a:lnTo>
                <a:lnTo>
                  <a:pt x="2965224" y="1386214"/>
                </a:lnTo>
                <a:lnTo>
                  <a:pt x="3015643" y="1371200"/>
                </a:lnTo>
                <a:lnTo>
                  <a:pt x="3066008" y="1356246"/>
                </a:lnTo>
                <a:lnTo>
                  <a:pt x="3116320" y="1341352"/>
                </a:lnTo>
                <a:lnTo>
                  <a:pt x="3166576" y="1326518"/>
                </a:lnTo>
                <a:lnTo>
                  <a:pt x="3216777" y="1311746"/>
                </a:lnTo>
                <a:lnTo>
                  <a:pt x="3266921" y="1297037"/>
                </a:lnTo>
                <a:lnTo>
                  <a:pt x="3317008" y="1282392"/>
                </a:lnTo>
                <a:lnTo>
                  <a:pt x="3367036" y="1267811"/>
                </a:lnTo>
                <a:lnTo>
                  <a:pt x="3417005" y="1253296"/>
                </a:lnTo>
                <a:lnTo>
                  <a:pt x="3466913" y="1238848"/>
                </a:lnTo>
                <a:lnTo>
                  <a:pt x="3516760" y="1224468"/>
                </a:lnTo>
                <a:lnTo>
                  <a:pt x="3566546" y="1210157"/>
                </a:lnTo>
                <a:lnTo>
                  <a:pt x="3616268" y="1195915"/>
                </a:lnTo>
                <a:lnTo>
                  <a:pt x="3665927" y="1181744"/>
                </a:lnTo>
                <a:lnTo>
                  <a:pt x="3715520" y="1167645"/>
                </a:lnTo>
                <a:lnTo>
                  <a:pt x="3765048" y="1153619"/>
                </a:lnTo>
                <a:lnTo>
                  <a:pt x="3814510" y="1139666"/>
                </a:lnTo>
                <a:lnTo>
                  <a:pt x="3863904" y="1125788"/>
                </a:lnTo>
                <a:lnTo>
                  <a:pt x="3913230" y="1111986"/>
                </a:lnTo>
                <a:lnTo>
                  <a:pt x="3962487" y="1098261"/>
                </a:lnTo>
                <a:lnTo>
                  <a:pt x="4011673" y="1084613"/>
                </a:lnTo>
                <a:lnTo>
                  <a:pt x="4060788" y="1071044"/>
                </a:lnTo>
                <a:lnTo>
                  <a:pt x="4109832" y="1057555"/>
                </a:lnTo>
                <a:lnTo>
                  <a:pt x="4158802" y="1044147"/>
                </a:lnTo>
                <a:lnTo>
                  <a:pt x="4207699" y="1030820"/>
                </a:lnTo>
                <a:lnTo>
                  <a:pt x="4256521" y="1017576"/>
                </a:lnTo>
                <a:lnTo>
                  <a:pt x="4305268" y="1004416"/>
                </a:lnTo>
                <a:lnTo>
                  <a:pt x="4353938" y="991340"/>
                </a:lnTo>
                <a:lnTo>
                  <a:pt x="4402531" y="978351"/>
                </a:lnTo>
                <a:lnTo>
                  <a:pt x="4451046" y="965447"/>
                </a:lnTo>
                <a:lnTo>
                  <a:pt x="4499481" y="952632"/>
                </a:lnTo>
                <a:lnTo>
                  <a:pt x="4547837" y="939906"/>
                </a:lnTo>
                <a:lnTo>
                  <a:pt x="4596111" y="927269"/>
                </a:lnTo>
                <a:lnTo>
                  <a:pt x="4644304" y="914722"/>
                </a:lnTo>
                <a:lnTo>
                  <a:pt x="4692414" y="902268"/>
                </a:lnTo>
                <a:lnTo>
                  <a:pt x="4740440" y="889906"/>
                </a:lnTo>
                <a:lnTo>
                  <a:pt x="4788382" y="877638"/>
                </a:lnTo>
                <a:lnTo>
                  <a:pt x="4836238" y="865464"/>
                </a:lnTo>
                <a:lnTo>
                  <a:pt x="4884008" y="853387"/>
                </a:lnTo>
                <a:lnTo>
                  <a:pt x="4931691" y="841406"/>
                </a:lnTo>
                <a:lnTo>
                  <a:pt x="4979286" y="829522"/>
                </a:lnTo>
                <a:lnTo>
                  <a:pt x="5026792" y="817738"/>
                </a:lnTo>
                <a:lnTo>
                  <a:pt x="5074207" y="806052"/>
                </a:lnTo>
                <a:lnTo>
                  <a:pt x="5121532" y="794468"/>
                </a:lnTo>
                <a:lnTo>
                  <a:pt x="5168765" y="782985"/>
                </a:lnTo>
                <a:lnTo>
                  <a:pt x="5215906" y="771605"/>
                </a:lnTo>
                <a:lnTo>
                  <a:pt x="5262953" y="760329"/>
                </a:lnTo>
                <a:lnTo>
                  <a:pt x="5309906" y="749157"/>
                </a:lnTo>
                <a:lnTo>
                  <a:pt x="5356763" y="738091"/>
                </a:lnTo>
                <a:lnTo>
                  <a:pt x="5403524" y="727132"/>
                </a:lnTo>
                <a:lnTo>
                  <a:pt x="5450188" y="716280"/>
                </a:lnTo>
                <a:lnTo>
                  <a:pt x="5496754" y="705537"/>
                </a:lnTo>
                <a:lnTo>
                  <a:pt x="5543221" y="694903"/>
                </a:lnTo>
                <a:lnTo>
                  <a:pt x="5589588" y="684380"/>
                </a:lnTo>
                <a:lnTo>
                  <a:pt x="5635854" y="673969"/>
                </a:lnTo>
                <a:lnTo>
                  <a:pt x="5682019" y="663671"/>
                </a:lnTo>
                <a:lnTo>
                  <a:pt x="5728082" y="653486"/>
                </a:lnTo>
                <a:lnTo>
                  <a:pt x="5774040" y="643415"/>
                </a:lnTo>
                <a:lnTo>
                  <a:pt x="5819895" y="633461"/>
                </a:lnTo>
                <a:lnTo>
                  <a:pt x="5865644" y="623623"/>
                </a:lnTo>
                <a:lnTo>
                  <a:pt x="5911288" y="613902"/>
                </a:lnTo>
                <a:lnTo>
                  <a:pt x="5956824" y="604300"/>
                </a:lnTo>
                <a:lnTo>
                  <a:pt x="6002252" y="594818"/>
                </a:lnTo>
                <a:lnTo>
                  <a:pt x="6047572" y="585456"/>
                </a:lnTo>
                <a:lnTo>
                  <a:pt x="6092782" y="576216"/>
                </a:lnTo>
                <a:lnTo>
                  <a:pt x="6137881" y="567099"/>
                </a:lnTo>
                <a:lnTo>
                  <a:pt x="6182868" y="558105"/>
                </a:lnTo>
                <a:lnTo>
                  <a:pt x="6227744" y="549236"/>
                </a:lnTo>
                <a:lnTo>
                  <a:pt x="6272506" y="540492"/>
                </a:lnTo>
                <a:lnTo>
                  <a:pt x="6317153" y="531875"/>
                </a:lnTo>
                <a:lnTo>
                  <a:pt x="6361686" y="523385"/>
                </a:lnTo>
                <a:lnTo>
                  <a:pt x="6406103" y="515024"/>
                </a:lnTo>
                <a:lnTo>
                  <a:pt x="6450403" y="506793"/>
                </a:lnTo>
                <a:lnTo>
                  <a:pt x="6494584" y="498692"/>
                </a:lnTo>
                <a:lnTo>
                  <a:pt x="6538648" y="490723"/>
                </a:lnTo>
                <a:lnTo>
                  <a:pt x="6582591" y="482886"/>
                </a:lnTo>
                <a:lnTo>
                  <a:pt x="6626414" y="475183"/>
                </a:lnTo>
                <a:lnTo>
                  <a:pt x="6670116" y="467615"/>
                </a:lnTo>
                <a:lnTo>
                  <a:pt x="6713696" y="460182"/>
                </a:lnTo>
                <a:lnTo>
                  <a:pt x="6757152" y="452885"/>
                </a:lnTo>
                <a:lnTo>
                  <a:pt x="6800484" y="445726"/>
                </a:lnTo>
                <a:lnTo>
                  <a:pt x="6843691" y="438706"/>
                </a:lnTo>
                <a:lnTo>
                  <a:pt x="6886772" y="431825"/>
                </a:lnTo>
                <a:lnTo>
                  <a:pt x="6929727" y="425085"/>
                </a:lnTo>
                <a:lnTo>
                  <a:pt x="6972554" y="418486"/>
                </a:lnTo>
                <a:lnTo>
                  <a:pt x="7024888" y="410561"/>
                </a:lnTo>
                <a:lnTo>
                  <a:pt x="7077352" y="402742"/>
                </a:lnTo>
                <a:lnTo>
                  <a:pt x="7129942" y="395027"/>
                </a:lnTo>
                <a:lnTo>
                  <a:pt x="7182652" y="387416"/>
                </a:lnTo>
                <a:lnTo>
                  <a:pt x="7235479" y="379909"/>
                </a:lnTo>
                <a:lnTo>
                  <a:pt x="7288419" y="372504"/>
                </a:lnTo>
                <a:lnTo>
                  <a:pt x="7341467" y="365200"/>
                </a:lnTo>
                <a:lnTo>
                  <a:pt x="7394620" y="357998"/>
                </a:lnTo>
                <a:lnTo>
                  <a:pt x="7447872" y="350895"/>
                </a:lnTo>
                <a:lnTo>
                  <a:pt x="7501221" y="343892"/>
                </a:lnTo>
                <a:lnTo>
                  <a:pt x="7554661" y="336987"/>
                </a:lnTo>
                <a:lnTo>
                  <a:pt x="7608189" y="330180"/>
                </a:lnTo>
                <a:lnTo>
                  <a:pt x="7661799" y="323469"/>
                </a:lnTo>
                <a:lnTo>
                  <a:pt x="7715489" y="316855"/>
                </a:lnTo>
                <a:lnTo>
                  <a:pt x="7769254" y="310335"/>
                </a:lnTo>
                <a:lnTo>
                  <a:pt x="7823090" y="303911"/>
                </a:lnTo>
                <a:lnTo>
                  <a:pt x="7876992" y="297579"/>
                </a:lnTo>
                <a:lnTo>
                  <a:pt x="7930956" y="291341"/>
                </a:lnTo>
                <a:lnTo>
                  <a:pt x="7984979" y="285194"/>
                </a:lnTo>
                <a:lnTo>
                  <a:pt x="8039055" y="279139"/>
                </a:lnTo>
                <a:lnTo>
                  <a:pt x="8093181" y="273174"/>
                </a:lnTo>
                <a:lnTo>
                  <a:pt x="8147353" y="267299"/>
                </a:lnTo>
                <a:lnTo>
                  <a:pt x="8201566" y="261512"/>
                </a:lnTo>
                <a:lnTo>
                  <a:pt x="8255816" y="255813"/>
                </a:lnTo>
                <a:lnTo>
                  <a:pt x="8310099" y="250202"/>
                </a:lnTo>
                <a:lnTo>
                  <a:pt x="8364411" y="244677"/>
                </a:lnTo>
                <a:lnTo>
                  <a:pt x="8418748" y="239238"/>
                </a:lnTo>
                <a:lnTo>
                  <a:pt x="8473105" y="233883"/>
                </a:lnTo>
                <a:lnTo>
                  <a:pt x="8527478" y="228612"/>
                </a:lnTo>
                <a:lnTo>
                  <a:pt x="8581863" y="223425"/>
                </a:lnTo>
                <a:lnTo>
                  <a:pt x="8636256" y="218319"/>
                </a:lnTo>
                <a:lnTo>
                  <a:pt x="8690652" y="213296"/>
                </a:lnTo>
                <a:lnTo>
                  <a:pt x="8745048" y="208353"/>
                </a:lnTo>
                <a:lnTo>
                  <a:pt x="8799439" y="203490"/>
                </a:lnTo>
                <a:lnTo>
                  <a:pt x="8853821" y="198706"/>
                </a:lnTo>
                <a:lnTo>
                  <a:pt x="8908191" y="194001"/>
                </a:lnTo>
                <a:lnTo>
                  <a:pt x="8962542" y="189373"/>
                </a:lnTo>
                <a:lnTo>
                  <a:pt x="9016872" y="184822"/>
                </a:lnTo>
                <a:lnTo>
                  <a:pt x="9071177" y="180347"/>
                </a:lnTo>
                <a:lnTo>
                  <a:pt x="9125451" y="175947"/>
                </a:lnTo>
                <a:lnTo>
                  <a:pt x="9179692" y="171621"/>
                </a:lnTo>
                <a:lnTo>
                  <a:pt x="9233894" y="167369"/>
                </a:lnTo>
                <a:lnTo>
                  <a:pt x="9288053" y="163190"/>
                </a:lnTo>
                <a:lnTo>
                  <a:pt x="9342166" y="159083"/>
                </a:lnTo>
                <a:lnTo>
                  <a:pt x="9396228" y="155046"/>
                </a:lnTo>
                <a:lnTo>
                  <a:pt x="9450235" y="151081"/>
                </a:lnTo>
                <a:lnTo>
                  <a:pt x="9504182" y="147184"/>
                </a:lnTo>
                <a:lnTo>
                  <a:pt x="9558067" y="143356"/>
                </a:lnTo>
                <a:lnTo>
                  <a:pt x="9611883" y="139597"/>
                </a:lnTo>
                <a:lnTo>
                  <a:pt x="9665628" y="135904"/>
                </a:lnTo>
                <a:lnTo>
                  <a:pt x="9719296" y="132278"/>
                </a:lnTo>
                <a:lnTo>
                  <a:pt x="9772884" y="128717"/>
                </a:lnTo>
                <a:lnTo>
                  <a:pt x="9826388" y="125221"/>
                </a:lnTo>
                <a:lnTo>
                  <a:pt x="9879803" y="121789"/>
                </a:lnTo>
                <a:lnTo>
                  <a:pt x="9933126" y="118420"/>
                </a:lnTo>
                <a:lnTo>
                  <a:pt x="9986351" y="115113"/>
                </a:lnTo>
                <a:lnTo>
                  <a:pt x="10039475" y="111868"/>
                </a:lnTo>
                <a:lnTo>
                  <a:pt x="10092494" y="108684"/>
                </a:lnTo>
                <a:lnTo>
                  <a:pt x="10145403" y="105559"/>
                </a:lnTo>
                <a:lnTo>
                  <a:pt x="10198199" y="102494"/>
                </a:lnTo>
                <a:lnTo>
                  <a:pt x="10250876" y="99486"/>
                </a:lnTo>
                <a:lnTo>
                  <a:pt x="10303431" y="96537"/>
                </a:lnTo>
                <a:lnTo>
                  <a:pt x="10355860" y="93644"/>
                </a:lnTo>
                <a:lnTo>
                  <a:pt x="10408158" y="90807"/>
                </a:lnTo>
                <a:lnTo>
                  <a:pt x="10460322" y="88025"/>
                </a:lnTo>
                <a:lnTo>
                  <a:pt x="10512347" y="85297"/>
                </a:lnTo>
                <a:lnTo>
                  <a:pt x="10564228" y="82623"/>
                </a:lnTo>
                <a:lnTo>
                  <a:pt x="10615962" y="80002"/>
                </a:lnTo>
                <a:lnTo>
                  <a:pt x="10667545" y="77432"/>
                </a:lnTo>
                <a:lnTo>
                  <a:pt x="10718972" y="74913"/>
                </a:lnTo>
                <a:lnTo>
                  <a:pt x="10770239" y="72445"/>
                </a:lnTo>
                <a:lnTo>
                  <a:pt x="10821341" y="70026"/>
                </a:lnTo>
                <a:lnTo>
                  <a:pt x="10872276" y="67656"/>
                </a:lnTo>
                <a:lnTo>
                  <a:pt x="10923038" y="65334"/>
                </a:lnTo>
                <a:lnTo>
                  <a:pt x="10973623" y="63059"/>
                </a:lnTo>
                <a:lnTo>
                  <a:pt x="11024028" y="60830"/>
                </a:lnTo>
                <a:lnTo>
                  <a:pt x="11074247" y="58647"/>
                </a:lnTo>
                <a:lnTo>
                  <a:pt x="11124278" y="56508"/>
                </a:lnTo>
                <a:lnTo>
                  <a:pt x="11174114" y="54413"/>
                </a:lnTo>
                <a:lnTo>
                  <a:pt x="11223753" y="52361"/>
                </a:lnTo>
                <a:lnTo>
                  <a:pt x="11273191" y="50352"/>
                </a:lnTo>
                <a:lnTo>
                  <a:pt x="11322422" y="48384"/>
                </a:lnTo>
                <a:lnTo>
                  <a:pt x="11371443" y="46456"/>
                </a:lnTo>
                <a:lnTo>
                  <a:pt x="11420249" y="44569"/>
                </a:lnTo>
                <a:lnTo>
                  <a:pt x="11468837" y="42720"/>
                </a:lnTo>
                <a:lnTo>
                  <a:pt x="11517202" y="40910"/>
                </a:lnTo>
                <a:lnTo>
                  <a:pt x="11565341" y="39137"/>
                </a:lnTo>
                <a:lnTo>
                  <a:pt x="11613248" y="37401"/>
                </a:lnTo>
                <a:lnTo>
                  <a:pt x="11660919" y="35700"/>
                </a:lnTo>
                <a:lnTo>
                  <a:pt x="11708351" y="34035"/>
                </a:lnTo>
                <a:lnTo>
                  <a:pt x="11755539" y="32404"/>
                </a:lnTo>
                <a:lnTo>
                  <a:pt x="11802480" y="30806"/>
                </a:lnTo>
                <a:lnTo>
                  <a:pt x="11849168" y="29241"/>
                </a:lnTo>
                <a:lnTo>
                  <a:pt x="11895599" y="27708"/>
                </a:lnTo>
                <a:lnTo>
                  <a:pt x="11941771" y="26206"/>
                </a:lnTo>
                <a:lnTo>
                  <a:pt x="11987677" y="24734"/>
                </a:lnTo>
                <a:lnTo>
                  <a:pt x="12033315" y="23292"/>
                </a:lnTo>
                <a:lnTo>
                  <a:pt x="12078679" y="21878"/>
                </a:lnTo>
                <a:lnTo>
                  <a:pt x="12123766" y="20492"/>
                </a:lnTo>
                <a:lnTo>
                  <a:pt x="12168572" y="19133"/>
                </a:lnTo>
                <a:lnTo>
                  <a:pt x="12213092" y="17800"/>
                </a:lnTo>
                <a:lnTo>
                  <a:pt x="12257322" y="16493"/>
                </a:lnTo>
                <a:lnTo>
                  <a:pt x="12301258" y="15210"/>
                </a:lnTo>
                <a:lnTo>
                  <a:pt x="12344895" y="13951"/>
                </a:lnTo>
                <a:lnTo>
                  <a:pt x="12388230" y="12715"/>
                </a:lnTo>
                <a:lnTo>
                  <a:pt x="12431259" y="11501"/>
                </a:lnTo>
                <a:lnTo>
                  <a:pt x="12473977" y="10309"/>
                </a:lnTo>
                <a:lnTo>
                  <a:pt x="12516379" y="9137"/>
                </a:lnTo>
                <a:lnTo>
                  <a:pt x="12558463" y="7985"/>
                </a:lnTo>
                <a:lnTo>
                  <a:pt x="12600223" y="6852"/>
                </a:lnTo>
                <a:lnTo>
                  <a:pt x="12641655" y="5737"/>
                </a:lnTo>
                <a:lnTo>
                  <a:pt x="12682755" y="4640"/>
                </a:lnTo>
                <a:lnTo>
                  <a:pt x="12723520" y="3559"/>
                </a:lnTo>
                <a:lnTo>
                  <a:pt x="12763944" y="2494"/>
                </a:lnTo>
                <a:lnTo>
                  <a:pt x="12804024" y="1444"/>
                </a:lnTo>
                <a:lnTo>
                  <a:pt x="12843755" y="409"/>
                </a:lnTo>
                <a:lnTo>
                  <a:pt x="12859511" y="0"/>
                </a:lnTo>
              </a:path>
            </a:pathLst>
          </a:custGeom>
          <a:ln w="38100">
            <a:solidFill>
              <a:srgbClr val="585858"/>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4" name="object 8"/>
          <p:cNvSpPr/>
          <p:nvPr/>
        </p:nvSpPr>
        <p:spPr>
          <a:xfrm>
            <a:off x="1449070" y="4721225"/>
            <a:ext cx="214630" cy="214630"/>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5" name="object 9"/>
          <p:cNvSpPr/>
          <p:nvPr/>
        </p:nvSpPr>
        <p:spPr>
          <a:xfrm>
            <a:off x="513080" y="2678430"/>
            <a:ext cx="1583690" cy="1852295"/>
          </a:xfrm>
          <a:custGeom>
            <a:avLst/>
            <a:gdLst/>
            <a:ahLst/>
            <a:cxnLst/>
            <a:rect l="l" t="t" r="r" b="b"/>
            <a:pathLst>
              <a:path w="1583689" h="1852295">
                <a:moveTo>
                  <a:pt x="977099" y="1852041"/>
                </a:moveTo>
                <a:lnTo>
                  <a:pt x="775169" y="1572514"/>
                </a:lnTo>
                <a:lnTo>
                  <a:pt x="726978" y="1570084"/>
                </a:lnTo>
                <a:lnTo>
                  <a:pt x="679609" y="1564856"/>
                </a:lnTo>
                <a:lnTo>
                  <a:pt x="633145" y="1556913"/>
                </a:lnTo>
                <a:lnTo>
                  <a:pt x="587665" y="1546338"/>
                </a:lnTo>
                <a:lnTo>
                  <a:pt x="543252" y="1533217"/>
                </a:lnTo>
                <a:lnTo>
                  <a:pt x="499986" y="1517632"/>
                </a:lnTo>
                <a:lnTo>
                  <a:pt x="457949" y="1499669"/>
                </a:lnTo>
                <a:lnTo>
                  <a:pt x="417220" y="1479409"/>
                </a:lnTo>
                <a:lnTo>
                  <a:pt x="377883" y="1456939"/>
                </a:lnTo>
                <a:lnTo>
                  <a:pt x="340017" y="1432341"/>
                </a:lnTo>
                <a:lnTo>
                  <a:pt x="303703" y="1405699"/>
                </a:lnTo>
                <a:lnTo>
                  <a:pt x="269024" y="1377098"/>
                </a:lnTo>
                <a:lnTo>
                  <a:pt x="236059" y="1346621"/>
                </a:lnTo>
                <a:lnTo>
                  <a:pt x="204889" y="1314352"/>
                </a:lnTo>
                <a:lnTo>
                  <a:pt x="175597" y="1280376"/>
                </a:lnTo>
                <a:lnTo>
                  <a:pt x="148263" y="1244776"/>
                </a:lnTo>
                <a:lnTo>
                  <a:pt x="122968" y="1207635"/>
                </a:lnTo>
                <a:lnTo>
                  <a:pt x="99793" y="1169039"/>
                </a:lnTo>
                <a:lnTo>
                  <a:pt x="78819" y="1129071"/>
                </a:lnTo>
                <a:lnTo>
                  <a:pt x="60127" y="1087814"/>
                </a:lnTo>
                <a:lnTo>
                  <a:pt x="43799" y="1045354"/>
                </a:lnTo>
                <a:lnTo>
                  <a:pt x="29915" y="1001773"/>
                </a:lnTo>
                <a:lnTo>
                  <a:pt x="18557" y="957155"/>
                </a:lnTo>
                <a:lnTo>
                  <a:pt x="9805" y="911585"/>
                </a:lnTo>
                <a:lnTo>
                  <a:pt x="3741" y="865147"/>
                </a:lnTo>
                <a:lnTo>
                  <a:pt x="445" y="817924"/>
                </a:lnTo>
                <a:lnTo>
                  <a:pt x="0" y="770001"/>
                </a:lnTo>
                <a:lnTo>
                  <a:pt x="2444" y="722136"/>
                </a:lnTo>
                <a:lnTo>
                  <a:pt x="7707" y="675088"/>
                </a:lnTo>
                <a:lnTo>
                  <a:pt x="15703" y="628937"/>
                </a:lnTo>
                <a:lnTo>
                  <a:pt x="26349" y="583764"/>
                </a:lnTo>
                <a:lnTo>
                  <a:pt x="39559" y="539649"/>
                </a:lnTo>
                <a:lnTo>
                  <a:pt x="55249" y="496672"/>
                </a:lnTo>
                <a:lnTo>
                  <a:pt x="73334" y="454916"/>
                </a:lnTo>
                <a:lnTo>
                  <a:pt x="93731" y="414459"/>
                </a:lnTo>
                <a:lnTo>
                  <a:pt x="116354" y="375383"/>
                </a:lnTo>
                <a:lnTo>
                  <a:pt x="141118" y="337769"/>
                </a:lnTo>
                <a:lnTo>
                  <a:pt x="167941" y="301696"/>
                </a:lnTo>
                <a:lnTo>
                  <a:pt x="196736" y="267246"/>
                </a:lnTo>
                <a:lnTo>
                  <a:pt x="227419" y="234498"/>
                </a:lnTo>
                <a:lnTo>
                  <a:pt x="259906" y="203535"/>
                </a:lnTo>
                <a:lnTo>
                  <a:pt x="294113" y="174436"/>
                </a:lnTo>
                <a:lnTo>
                  <a:pt x="329955" y="147282"/>
                </a:lnTo>
                <a:lnTo>
                  <a:pt x="367346" y="122153"/>
                </a:lnTo>
                <a:lnTo>
                  <a:pt x="406204" y="99130"/>
                </a:lnTo>
                <a:lnTo>
                  <a:pt x="446443" y="78294"/>
                </a:lnTo>
                <a:lnTo>
                  <a:pt x="487978" y="59725"/>
                </a:lnTo>
                <a:lnTo>
                  <a:pt x="530726" y="43505"/>
                </a:lnTo>
                <a:lnTo>
                  <a:pt x="574601" y="29712"/>
                </a:lnTo>
                <a:lnTo>
                  <a:pt x="619520" y="18429"/>
                </a:lnTo>
                <a:lnTo>
                  <a:pt x="665397" y="9736"/>
                </a:lnTo>
                <a:lnTo>
                  <a:pt x="712148" y="3712"/>
                </a:lnTo>
                <a:lnTo>
                  <a:pt x="759689" y="440"/>
                </a:lnTo>
                <a:lnTo>
                  <a:pt x="807935" y="0"/>
                </a:lnTo>
                <a:lnTo>
                  <a:pt x="856122" y="2429"/>
                </a:lnTo>
                <a:lnTo>
                  <a:pt x="903486" y="7657"/>
                </a:lnTo>
                <a:lnTo>
                  <a:pt x="949947" y="15600"/>
                </a:lnTo>
                <a:lnTo>
                  <a:pt x="995423" y="26175"/>
                </a:lnTo>
                <a:lnTo>
                  <a:pt x="1039834" y="39296"/>
                </a:lnTo>
                <a:lnTo>
                  <a:pt x="1083099" y="54881"/>
                </a:lnTo>
                <a:lnTo>
                  <a:pt x="1125135" y="72844"/>
                </a:lnTo>
                <a:lnTo>
                  <a:pt x="1165863" y="93104"/>
                </a:lnTo>
                <a:lnTo>
                  <a:pt x="1205201" y="115574"/>
                </a:lnTo>
                <a:lnTo>
                  <a:pt x="1243068" y="140172"/>
                </a:lnTo>
                <a:lnTo>
                  <a:pt x="1279382" y="166814"/>
                </a:lnTo>
                <a:lnTo>
                  <a:pt x="1314064" y="195415"/>
                </a:lnTo>
                <a:lnTo>
                  <a:pt x="1347031" y="225892"/>
                </a:lnTo>
                <a:lnTo>
                  <a:pt x="1378202" y="258161"/>
                </a:lnTo>
                <a:lnTo>
                  <a:pt x="1407497" y="292137"/>
                </a:lnTo>
                <a:lnTo>
                  <a:pt x="1434835" y="327737"/>
                </a:lnTo>
                <a:lnTo>
                  <a:pt x="1460133" y="364878"/>
                </a:lnTo>
                <a:lnTo>
                  <a:pt x="1483312" y="403474"/>
                </a:lnTo>
                <a:lnTo>
                  <a:pt x="1504290" y="443442"/>
                </a:lnTo>
                <a:lnTo>
                  <a:pt x="1522985" y="484699"/>
                </a:lnTo>
                <a:lnTo>
                  <a:pt x="1539318" y="527159"/>
                </a:lnTo>
                <a:lnTo>
                  <a:pt x="1553206" y="570740"/>
                </a:lnTo>
                <a:lnTo>
                  <a:pt x="1564569" y="615358"/>
                </a:lnTo>
                <a:lnTo>
                  <a:pt x="1573325" y="660928"/>
                </a:lnTo>
                <a:lnTo>
                  <a:pt x="1579393" y="707366"/>
                </a:lnTo>
                <a:lnTo>
                  <a:pt x="1582693" y="754589"/>
                </a:lnTo>
                <a:lnTo>
                  <a:pt x="1583143" y="802513"/>
                </a:lnTo>
                <a:lnTo>
                  <a:pt x="1580682" y="850306"/>
                </a:lnTo>
                <a:lnTo>
                  <a:pt x="1575364" y="897457"/>
                </a:lnTo>
                <a:lnTo>
                  <a:pt x="1567261" y="943863"/>
                </a:lnTo>
                <a:lnTo>
                  <a:pt x="1556445" y="989424"/>
                </a:lnTo>
                <a:lnTo>
                  <a:pt x="1542988" y="1034039"/>
                </a:lnTo>
                <a:lnTo>
                  <a:pt x="1526960" y="1077609"/>
                </a:lnTo>
                <a:lnTo>
                  <a:pt x="1508435" y="1120031"/>
                </a:lnTo>
                <a:lnTo>
                  <a:pt x="1487483" y="1161205"/>
                </a:lnTo>
                <a:lnTo>
                  <a:pt x="1464176" y="1201031"/>
                </a:lnTo>
                <a:lnTo>
                  <a:pt x="1438586" y="1239408"/>
                </a:lnTo>
                <a:lnTo>
                  <a:pt x="1410784" y="1276236"/>
                </a:lnTo>
                <a:lnTo>
                  <a:pt x="1380842" y="1311413"/>
                </a:lnTo>
                <a:lnTo>
                  <a:pt x="1348831" y="1344839"/>
                </a:lnTo>
                <a:lnTo>
                  <a:pt x="1314824" y="1376413"/>
                </a:lnTo>
                <a:lnTo>
                  <a:pt x="1278891" y="1406034"/>
                </a:lnTo>
                <a:lnTo>
                  <a:pt x="1241105" y="1433603"/>
                </a:lnTo>
                <a:lnTo>
                  <a:pt x="1201537" y="1459018"/>
                </a:lnTo>
                <a:lnTo>
                  <a:pt x="1160259" y="1482178"/>
                </a:lnTo>
                <a:lnTo>
                  <a:pt x="1117341" y="1502983"/>
                </a:lnTo>
                <a:lnTo>
                  <a:pt x="1072857" y="1521333"/>
                </a:lnTo>
                <a:lnTo>
                  <a:pt x="977099" y="1852041"/>
                </a:lnTo>
                <a:close/>
              </a:path>
            </a:pathLst>
          </a:custGeom>
          <a:ln w="19811">
            <a:solidFill>
              <a:srgbClr val="585858"/>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6" name="object 10"/>
          <p:cNvSpPr/>
          <p:nvPr/>
        </p:nvSpPr>
        <p:spPr>
          <a:xfrm>
            <a:off x="690245" y="2857500"/>
            <a:ext cx="1214755" cy="1213485"/>
          </a:xfrm>
          <a:custGeom>
            <a:avLst/>
            <a:gdLst/>
            <a:ahLst/>
            <a:cxnLst/>
            <a:rect l="l" t="t" r="r" b="b"/>
            <a:pathLst>
              <a:path w="1214755" h="1213485">
                <a:moveTo>
                  <a:pt x="607314" y="0"/>
                </a:moveTo>
                <a:lnTo>
                  <a:pt x="559853" y="1824"/>
                </a:lnTo>
                <a:lnTo>
                  <a:pt x="513391" y="7208"/>
                </a:lnTo>
                <a:lnTo>
                  <a:pt x="468063" y="16017"/>
                </a:lnTo>
                <a:lnTo>
                  <a:pt x="424004" y="28116"/>
                </a:lnTo>
                <a:lnTo>
                  <a:pt x="381349" y="43370"/>
                </a:lnTo>
                <a:lnTo>
                  <a:pt x="340234" y="61644"/>
                </a:lnTo>
                <a:lnTo>
                  <a:pt x="300792" y="82803"/>
                </a:lnTo>
                <a:lnTo>
                  <a:pt x="263159" y="106714"/>
                </a:lnTo>
                <a:lnTo>
                  <a:pt x="227471" y="133241"/>
                </a:lnTo>
                <a:lnTo>
                  <a:pt x="193862" y="162248"/>
                </a:lnTo>
                <a:lnTo>
                  <a:pt x="162467" y="193603"/>
                </a:lnTo>
                <a:lnTo>
                  <a:pt x="133421" y="227169"/>
                </a:lnTo>
                <a:lnTo>
                  <a:pt x="106859" y="262812"/>
                </a:lnTo>
                <a:lnTo>
                  <a:pt x="82916" y="300397"/>
                </a:lnTo>
                <a:lnTo>
                  <a:pt x="61728" y="339789"/>
                </a:lnTo>
                <a:lnTo>
                  <a:pt x="43429" y="380854"/>
                </a:lnTo>
                <a:lnTo>
                  <a:pt x="28155" y="423457"/>
                </a:lnTo>
                <a:lnTo>
                  <a:pt x="16039" y="467463"/>
                </a:lnTo>
                <a:lnTo>
                  <a:pt x="7218" y="512737"/>
                </a:lnTo>
                <a:lnTo>
                  <a:pt x="1827" y="559145"/>
                </a:lnTo>
                <a:lnTo>
                  <a:pt x="0" y="606551"/>
                </a:lnTo>
                <a:lnTo>
                  <a:pt x="1827" y="653958"/>
                </a:lnTo>
                <a:lnTo>
                  <a:pt x="7218" y="700366"/>
                </a:lnTo>
                <a:lnTo>
                  <a:pt x="16039" y="745640"/>
                </a:lnTo>
                <a:lnTo>
                  <a:pt x="28155" y="789646"/>
                </a:lnTo>
                <a:lnTo>
                  <a:pt x="43429" y="832249"/>
                </a:lnTo>
                <a:lnTo>
                  <a:pt x="61728" y="873314"/>
                </a:lnTo>
                <a:lnTo>
                  <a:pt x="82916" y="912706"/>
                </a:lnTo>
                <a:lnTo>
                  <a:pt x="106859" y="950291"/>
                </a:lnTo>
                <a:lnTo>
                  <a:pt x="133421" y="985934"/>
                </a:lnTo>
                <a:lnTo>
                  <a:pt x="162467" y="1019500"/>
                </a:lnTo>
                <a:lnTo>
                  <a:pt x="193862" y="1050855"/>
                </a:lnTo>
                <a:lnTo>
                  <a:pt x="227471" y="1079862"/>
                </a:lnTo>
                <a:lnTo>
                  <a:pt x="263159" y="1106389"/>
                </a:lnTo>
                <a:lnTo>
                  <a:pt x="300792" y="1130300"/>
                </a:lnTo>
                <a:lnTo>
                  <a:pt x="340234" y="1151459"/>
                </a:lnTo>
                <a:lnTo>
                  <a:pt x="381349" y="1169733"/>
                </a:lnTo>
                <a:lnTo>
                  <a:pt x="424004" y="1184987"/>
                </a:lnTo>
                <a:lnTo>
                  <a:pt x="468063" y="1197086"/>
                </a:lnTo>
                <a:lnTo>
                  <a:pt x="513391" y="1205895"/>
                </a:lnTo>
                <a:lnTo>
                  <a:pt x="559853" y="1211279"/>
                </a:lnTo>
                <a:lnTo>
                  <a:pt x="607314" y="1213103"/>
                </a:lnTo>
                <a:lnTo>
                  <a:pt x="654774" y="1211279"/>
                </a:lnTo>
                <a:lnTo>
                  <a:pt x="701236" y="1205895"/>
                </a:lnTo>
                <a:lnTo>
                  <a:pt x="746564" y="1197086"/>
                </a:lnTo>
                <a:lnTo>
                  <a:pt x="790623" y="1184987"/>
                </a:lnTo>
                <a:lnTo>
                  <a:pt x="833278" y="1169733"/>
                </a:lnTo>
                <a:lnTo>
                  <a:pt x="874393" y="1151459"/>
                </a:lnTo>
                <a:lnTo>
                  <a:pt x="913835" y="1130299"/>
                </a:lnTo>
                <a:lnTo>
                  <a:pt x="951468" y="1106389"/>
                </a:lnTo>
                <a:lnTo>
                  <a:pt x="987156" y="1079862"/>
                </a:lnTo>
                <a:lnTo>
                  <a:pt x="1020765" y="1050855"/>
                </a:lnTo>
                <a:lnTo>
                  <a:pt x="1052160" y="1019500"/>
                </a:lnTo>
                <a:lnTo>
                  <a:pt x="1081206" y="985934"/>
                </a:lnTo>
                <a:lnTo>
                  <a:pt x="1107768" y="950291"/>
                </a:lnTo>
                <a:lnTo>
                  <a:pt x="1131711" y="912706"/>
                </a:lnTo>
                <a:lnTo>
                  <a:pt x="1152899" y="873314"/>
                </a:lnTo>
                <a:lnTo>
                  <a:pt x="1171198" y="832249"/>
                </a:lnTo>
                <a:lnTo>
                  <a:pt x="1186472" y="789646"/>
                </a:lnTo>
                <a:lnTo>
                  <a:pt x="1198588" y="745640"/>
                </a:lnTo>
                <a:lnTo>
                  <a:pt x="1207409" y="700366"/>
                </a:lnTo>
                <a:lnTo>
                  <a:pt x="1212800" y="653958"/>
                </a:lnTo>
                <a:lnTo>
                  <a:pt x="1214628" y="606551"/>
                </a:lnTo>
                <a:lnTo>
                  <a:pt x="1212800" y="559145"/>
                </a:lnTo>
                <a:lnTo>
                  <a:pt x="1207409" y="512737"/>
                </a:lnTo>
                <a:lnTo>
                  <a:pt x="1198588" y="467463"/>
                </a:lnTo>
                <a:lnTo>
                  <a:pt x="1186472" y="423457"/>
                </a:lnTo>
                <a:lnTo>
                  <a:pt x="1171198" y="380854"/>
                </a:lnTo>
                <a:lnTo>
                  <a:pt x="1152899" y="339789"/>
                </a:lnTo>
                <a:lnTo>
                  <a:pt x="1131711" y="300397"/>
                </a:lnTo>
                <a:lnTo>
                  <a:pt x="1107768" y="262812"/>
                </a:lnTo>
                <a:lnTo>
                  <a:pt x="1081206" y="227169"/>
                </a:lnTo>
                <a:lnTo>
                  <a:pt x="1052160" y="193603"/>
                </a:lnTo>
                <a:lnTo>
                  <a:pt x="1020765" y="162248"/>
                </a:lnTo>
                <a:lnTo>
                  <a:pt x="987156" y="133241"/>
                </a:lnTo>
                <a:lnTo>
                  <a:pt x="951468" y="106714"/>
                </a:lnTo>
                <a:lnTo>
                  <a:pt x="913835" y="82804"/>
                </a:lnTo>
                <a:lnTo>
                  <a:pt x="874393" y="61644"/>
                </a:lnTo>
                <a:lnTo>
                  <a:pt x="833278" y="43370"/>
                </a:lnTo>
                <a:lnTo>
                  <a:pt x="790623" y="28116"/>
                </a:lnTo>
                <a:lnTo>
                  <a:pt x="746564" y="16017"/>
                </a:lnTo>
                <a:lnTo>
                  <a:pt x="701236" y="7208"/>
                </a:lnTo>
                <a:lnTo>
                  <a:pt x="654774" y="1824"/>
                </a:lnTo>
                <a:lnTo>
                  <a:pt x="607314" y="0"/>
                </a:lnTo>
                <a:close/>
              </a:path>
            </a:pathLst>
          </a:custGeom>
          <a:solidFill>
            <a:srgbClr val="017ACF"/>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9" name="object 13"/>
          <p:cNvSpPr/>
          <p:nvPr/>
        </p:nvSpPr>
        <p:spPr>
          <a:xfrm>
            <a:off x="3575050" y="4065905"/>
            <a:ext cx="216535" cy="216535"/>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0" name="object 14"/>
          <p:cNvSpPr/>
          <p:nvPr/>
        </p:nvSpPr>
        <p:spPr>
          <a:xfrm>
            <a:off x="2850515" y="4475480"/>
            <a:ext cx="1585595" cy="1851660"/>
          </a:xfrm>
          <a:custGeom>
            <a:avLst/>
            <a:gdLst/>
            <a:ahLst/>
            <a:cxnLst/>
            <a:rect l="l" t="t" r="r" b="b"/>
            <a:pathLst>
              <a:path w="1585595" h="1851660">
                <a:moveTo>
                  <a:pt x="840298" y="0"/>
                </a:moveTo>
                <a:lnTo>
                  <a:pt x="978220" y="300481"/>
                </a:lnTo>
                <a:lnTo>
                  <a:pt x="1024808" y="313097"/>
                </a:lnTo>
                <a:lnTo>
                  <a:pt x="1069990" y="328271"/>
                </a:lnTo>
                <a:lnTo>
                  <a:pt x="1113703" y="345906"/>
                </a:lnTo>
                <a:lnTo>
                  <a:pt x="1155886" y="365900"/>
                </a:lnTo>
                <a:lnTo>
                  <a:pt x="1196478" y="388157"/>
                </a:lnTo>
                <a:lnTo>
                  <a:pt x="1235417" y="412575"/>
                </a:lnTo>
                <a:lnTo>
                  <a:pt x="1272644" y="439056"/>
                </a:lnTo>
                <a:lnTo>
                  <a:pt x="1308096" y="467501"/>
                </a:lnTo>
                <a:lnTo>
                  <a:pt x="1341712" y="497811"/>
                </a:lnTo>
                <a:lnTo>
                  <a:pt x="1373432" y="529887"/>
                </a:lnTo>
                <a:lnTo>
                  <a:pt x="1403194" y="563628"/>
                </a:lnTo>
                <a:lnTo>
                  <a:pt x="1430936" y="598937"/>
                </a:lnTo>
                <a:lnTo>
                  <a:pt x="1456598" y="635713"/>
                </a:lnTo>
                <a:lnTo>
                  <a:pt x="1480119" y="673859"/>
                </a:lnTo>
                <a:lnTo>
                  <a:pt x="1501437" y="713273"/>
                </a:lnTo>
                <a:lnTo>
                  <a:pt x="1520491" y="753858"/>
                </a:lnTo>
                <a:lnTo>
                  <a:pt x="1537220" y="795515"/>
                </a:lnTo>
                <a:lnTo>
                  <a:pt x="1551563" y="838143"/>
                </a:lnTo>
                <a:lnTo>
                  <a:pt x="1563459" y="881644"/>
                </a:lnTo>
                <a:lnTo>
                  <a:pt x="1572846" y="925919"/>
                </a:lnTo>
                <a:lnTo>
                  <a:pt x="1579664" y="970868"/>
                </a:lnTo>
                <a:lnTo>
                  <a:pt x="1583851" y="1016392"/>
                </a:lnTo>
                <a:lnTo>
                  <a:pt x="1585346" y="1062393"/>
                </a:lnTo>
                <a:lnTo>
                  <a:pt x="1584087" y="1108770"/>
                </a:lnTo>
                <a:lnTo>
                  <a:pt x="1580015" y="1155425"/>
                </a:lnTo>
                <a:lnTo>
                  <a:pt x="1573066" y="1202259"/>
                </a:lnTo>
                <a:lnTo>
                  <a:pt x="1563182" y="1249172"/>
                </a:lnTo>
                <a:lnTo>
                  <a:pt x="1550471" y="1295402"/>
                </a:lnTo>
                <a:lnTo>
                  <a:pt x="1535181" y="1340235"/>
                </a:lnTo>
                <a:lnTo>
                  <a:pt x="1517413" y="1383612"/>
                </a:lnTo>
                <a:lnTo>
                  <a:pt x="1497265" y="1425470"/>
                </a:lnTo>
                <a:lnTo>
                  <a:pt x="1474838" y="1465750"/>
                </a:lnTo>
                <a:lnTo>
                  <a:pt x="1450232" y="1504390"/>
                </a:lnTo>
                <a:lnTo>
                  <a:pt x="1423546" y="1541330"/>
                </a:lnTo>
                <a:lnTo>
                  <a:pt x="1394881" y="1576510"/>
                </a:lnTo>
                <a:lnTo>
                  <a:pt x="1364337" y="1609867"/>
                </a:lnTo>
                <a:lnTo>
                  <a:pt x="1332014" y="1641342"/>
                </a:lnTo>
                <a:lnTo>
                  <a:pt x="1298011" y="1670874"/>
                </a:lnTo>
                <a:lnTo>
                  <a:pt x="1262428" y="1698402"/>
                </a:lnTo>
                <a:lnTo>
                  <a:pt x="1225366" y="1723865"/>
                </a:lnTo>
                <a:lnTo>
                  <a:pt x="1186925" y="1747203"/>
                </a:lnTo>
                <a:lnTo>
                  <a:pt x="1147203" y="1768355"/>
                </a:lnTo>
                <a:lnTo>
                  <a:pt x="1106303" y="1787260"/>
                </a:lnTo>
                <a:lnTo>
                  <a:pt x="1064322" y="1803857"/>
                </a:lnTo>
                <a:lnTo>
                  <a:pt x="1021362" y="1818086"/>
                </a:lnTo>
                <a:lnTo>
                  <a:pt x="977522" y="1829886"/>
                </a:lnTo>
                <a:lnTo>
                  <a:pt x="932902" y="1839196"/>
                </a:lnTo>
                <a:lnTo>
                  <a:pt x="887603" y="1845956"/>
                </a:lnTo>
                <a:lnTo>
                  <a:pt x="841723" y="1850104"/>
                </a:lnTo>
                <a:lnTo>
                  <a:pt x="795364" y="1851580"/>
                </a:lnTo>
                <a:lnTo>
                  <a:pt x="748624" y="1850323"/>
                </a:lnTo>
                <a:lnTo>
                  <a:pt x="701605" y="1846273"/>
                </a:lnTo>
                <a:lnTo>
                  <a:pt x="654405" y="1839368"/>
                </a:lnTo>
                <a:lnTo>
                  <a:pt x="607126" y="1829549"/>
                </a:lnTo>
                <a:lnTo>
                  <a:pt x="560537" y="1816940"/>
                </a:lnTo>
                <a:lnTo>
                  <a:pt x="515355" y="1801771"/>
                </a:lnTo>
                <a:lnTo>
                  <a:pt x="471643" y="1784142"/>
                </a:lnTo>
                <a:lnTo>
                  <a:pt x="429460" y="1764151"/>
                </a:lnTo>
                <a:lnTo>
                  <a:pt x="388868" y="1741898"/>
                </a:lnTo>
                <a:lnTo>
                  <a:pt x="349928" y="1717483"/>
                </a:lnTo>
                <a:lnTo>
                  <a:pt x="312701" y="1691003"/>
                </a:lnTo>
                <a:lnTo>
                  <a:pt x="277249" y="1662559"/>
                </a:lnTo>
                <a:lnTo>
                  <a:pt x="243633" y="1632251"/>
                </a:lnTo>
                <a:lnTo>
                  <a:pt x="211913" y="1600176"/>
                </a:lnTo>
                <a:lnTo>
                  <a:pt x="182152" y="1566434"/>
                </a:lnTo>
                <a:lnTo>
                  <a:pt x="154409" y="1531125"/>
                </a:lnTo>
                <a:lnTo>
                  <a:pt x="128747" y="1494348"/>
                </a:lnTo>
                <a:lnTo>
                  <a:pt x="105226" y="1456201"/>
                </a:lnTo>
                <a:lnTo>
                  <a:pt x="83908" y="1416785"/>
                </a:lnTo>
                <a:lnTo>
                  <a:pt x="64854" y="1376199"/>
                </a:lnTo>
                <a:lnTo>
                  <a:pt x="48125" y="1334541"/>
                </a:lnTo>
                <a:lnTo>
                  <a:pt x="33782" y="1291911"/>
                </a:lnTo>
                <a:lnTo>
                  <a:pt x="21886" y="1248408"/>
                </a:lnTo>
                <a:lnTo>
                  <a:pt x="12499" y="1204132"/>
                </a:lnTo>
                <a:lnTo>
                  <a:pt x="5681" y="1159181"/>
                </a:lnTo>
                <a:lnTo>
                  <a:pt x="1494" y="1113655"/>
                </a:lnTo>
                <a:lnTo>
                  <a:pt x="0" y="1067653"/>
                </a:lnTo>
                <a:lnTo>
                  <a:pt x="1258" y="1021275"/>
                </a:lnTo>
                <a:lnTo>
                  <a:pt x="5331" y="974619"/>
                </a:lnTo>
                <a:lnTo>
                  <a:pt x="12279" y="927785"/>
                </a:lnTo>
                <a:lnTo>
                  <a:pt x="22164" y="880872"/>
                </a:lnTo>
                <a:lnTo>
                  <a:pt x="34875" y="834713"/>
                </a:lnTo>
                <a:lnTo>
                  <a:pt x="50239" y="789790"/>
                </a:lnTo>
                <a:lnTo>
                  <a:pt x="68166" y="746186"/>
                </a:lnTo>
                <a:lnTo>
                  <a:pt x="88562" y="703983"/>
                </a:lnTo>
                <a:lnTo>
                  <a:pt x="111337" y="663265"/>
                </a:lnTo>
                <a:lnTo>
                  <a:pt x="136400" y="624115"/>
                </a:lnTo>
                <a:lnTo>
                  <a:pt x="163657" y="586616"/>
                </a:lnTo>
                <a:lnTo>
                  <a:pt x="193018" y="550850"/>
                </a:lnTo>
                <a:lnTo>
                  <a:pt x="224391" y="516902"/>
                </a:lnTo>
                <a:lnTo>
                  <a:pt x="257685" y="484854"/>
                </a:lnTo>
                <a:lnTo>
                  <a:pt x="292808" y="454789"/>
                </a:lnTo>
                <a:lnTo>
                  <a:pt x="329667" y="426790"/>
                </a:lnTo>
                <a:lnTo>
                  <a:pt x="368172" y="400940"/>
                </a:lnTo>
                <a:lnTo>
                  <a:pt x="408231" y="377322"/>
                </a:lnTo>
                <a:lnTo>
                  <a:pt x="449753" y="356020"/>
                </a:lnTo>
                <a:lnTo>
                  <a:pt x="492645" y="337116"/>
                </a:lnTo>
                <a:lnTo>
                  <a:pt x="536816" y="320694"/>
                </a:lnTo>
                <a:lnTo>
                  <a:pt x="582174" y="306836"/>
                </a:lnTo>
                <a:lnTo>
                  <a:pt x="628628" y="295626"/>
                </a:lnTo>
                <a:lnTo>
                  <a:pt x="676087" y="287147"/>
                </a:lnTo>
                <a:lnTo>
                  <a:pt x="840298" y="0"/>
                </a:lnTo>
                <a:close/>
              </a:path>
            </a:pathLst>
          </a:custGeom>
          <a:ln w="19812">
            <a:solidFill>
              <a:srgbClr val="585858"/>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1" name="object 15"/>
          <p:cNvSpPr/>
          <p:nvPr/>
        </p:nvSpPr>
        <p:spPr>
          <a:xfrm>
            <a:off x="3031490" y="4934585"/>
            <a:ext cx="1214755" cy="1214755"/>
          </a:xfrm>
          <a:custGeom>
            <a:avLst/>
            <a:gdLst/>
            <a:ahLst/>
            <a:cxnLst/>
            <a:rect l="l" t="t" r="r" b="b"/>
            <a:pathLst>
              <a:path w="1214754" h="1214754">
                <a:moveTo>
                  <a:pt x="607313" y="0"/>
                </a:moveTo>
                <a:lnTo>
                  <a:pt x="559853" y="1827"/>
                </a:lnTo>
                <a:lnTo>
                  <a:pt x="513391" y="7218"/>
                </a:lnTo>
                <a:lnTo>
                  <a:pt x="468063" y="16039"/>
                </a:lnTo>
                <a:lnTo>
                  <a:pt x="424004" y="28155"/>
                </a:lnTo>
                <a:lnTo>
                  <a:pt x="381349" y="43429"/>
                </a:lnTo>
                <a:lnTo>
                  <a:pt x="340234" y="61728"/>
                </a:lnTo>
                <a:lnTo>
                  <a:pt x="300792" y="82916"/>
                </a:lnTo>
                <a:lnTo>
                  <a:pt x="263159" y="106859"/>
                </a:lnTo>
                <a:lnTo>
                  <a:pt x="227471" y="133421"/>
                </a:lnTo>
                <a:lnTo>
                  <a:pt x="193862" y="162467"/>
                </a:lnTo>
                <a:lnTo>
                  <a:pt x="162467" y="193862"/>
                </a:lnTo>
                <a:lnTo>
                  <a:pt x="133421" y="227471"/>
                </a:lnTo>
                <a:lnTo>
                  <a:pt x="106859" y="263159"/>
                </a:lnTo>
                <a:lnTo>
                  <a:pt x="82916" y="300792"/>
                </a:lnTo>
                <a:lnTo>
                  <a:pt x="61728" y="340234"/>
                </a:lnTo>
                <a:lnTo>
                  <a:pt x="43429" y="381349"/>
                </a:lnTo>
                <a:lnTo>
                  <a:pt x="28155" y="424004"/>
                </a:lnTo>
                <a:lnTo>
                  <a:pt x="16039" y="468063"/>
                </a:lnTo>
                <a:lnTo>
                  <a:pt x="7218" y="513391"/>
                </a:lnTo>
                <a:lnTo>
                  <a:pt x="1827" y="559853"/>
                </a:lnTo>
                <a:lnTo>
                  <a:pt x="0" y="607314"/>
                </a:lnTo>
                <a:lnTo>
                  <a:pt x="1827" y="654774"/>
                </a:lnTo>
                <a:lnTo>
                  <a:pt x="7218" y="701236"/>
                </a:lnTo>
                <a:lnTo>
                  <a:pt x="16039" y="746564"/>
                </a:lnTo>
                <a:lnTo>
                  <a:pt x="28155" y="790623"/>
                </a:lnTo>
                <a:lnTo>
                  <a:pt x="43429" y="833278"/>
                </a:lnTo>
                <a:lnTo>
                  <a:pt x="61728" y="874393"/>
                </a:lnTo>
                <a:lnTo>
                  <a:pt x="82916" y="913835"/>
                </a:lnTo>
                <a:lnTo>
                  <a:pt x="106859" y="951468"/>
                </a:lnTo>
                <a:lnTo>
                  <a:pt x="133421" y="987156"/>
                </a:lnTo>
                <a:lnTo>
                  <a:pt x="162467" y="1020765"/>
                </a:lnTo>
                <a:lnTo>
                  <a:pt x="193862" y="1052160"/>
                </a:lnTo>
                <a:lnTo>
                  <a:pt x="227471" y="1081206"/>
                </a:lnTo>
                <a:lnTo>
                  <a:pt x="263159" y="1107768"/>
                </a:lnTo>
                <a:lnTo>
                  <a:pt x="300792" y="1131711"/>
                </a:lnTo>
                <a:lnTo>
                  <a:pt x="340234" y="1152899"/>
                </a:lnTo>
                <a:lnTo>
                  <a:pt x="381349" y="1171198"/>
                </a:lnTo>
                <a:lnTo>
                  <a:pt x="424004" y="1186472"/>
                </a:lnTo>
                <a:lnTo>
                  <a:pt x="468063" y="1198588"/>
                </a:lnTo>
                <a:lnTo>
                  <a:pt x="513391" y="1207409"/>
                </a:lnTo>
                <a:lnTo>
                  <a:pt x="559853" y="1212800"/>
                </a:lnTo>
                <a:lnTo>
                  <a:pt x="607313" y="1214628"/>
                </a:lnTo>
                <a:lnTo>
                  <a:pt x="654774" y="1212800"/>
                </a:lnTo>
                <a:lnTo>
                  <a:pt x="701236" y="1207409"/>
                </a:lnTo>
                <a:lnTo>
                  <a:pt x="746564" y="1198588"/>
                </a:lnTo>
                <a:lnTo>
                  <a:pt x="790623" y="1186472"/>
                </a:lnTo>
                <a:lnTo>
                  <a:pt x="833278" y="1171198"/>
                </a:lnTo>
                <a:lnTo>
                  <a:pt x="874393" y="1152899"/>
                </a:lnTo>
                <a:lnTo>
                  <a:pt x="913835" y="1131711"/>
                </a:lnTo>
                <a:lnTo>
                  <a:pt x="951468" y="1107768"/>
                </a:lnTo>
                <a:lnTo>
                  <a:pt x="987156" y="1081206"/>
                </a:lnTo>
                <a:lnTo>
                  <a:pt x="1020765" y="1052160"/>
                </a:lnTo>
                <a:lnTo>
                  <a:pt x="1052160" y="1020765"/>
                </a:lnTo>
                <a:lnTo>
                  <a:pt x="1081206" y="987156"/>
                </a:lnTo>
                <a:lnTo>
                  <a:pt x="1107768" y="951468"/>
                </a:lnTo>
                <a:lnTo>
                  <a:pt x="1131711" y="913835"/>
                </a:lnTo>
                <a:lnTo>
                  <a:pt x="1152899" y="874393"/>
                </a:lnTo>
                <a:lnTo>
                  <a:pt x="1171198" y="833278"/>
                </a:lnTo>
                <a:lnTo>
                  <a:pt x="1186472" y="790623"/>
                </a:lnTo>
                <a:lnTo>
                  <a:pt x="1198588" y="746564"/>
                </a:lnTo>
                <a:lnTo>
                  <a:pt x="1207409" y="701236"/>
                </a:lnTo>
                <a:lnTo>
                  <a:pt x="1212800" y="654774"/>
                </a:lnTo>
                <a:lnTo>
                  <a:pt x="1214627" y="607314"/>
                </a:lnTo>
                <a:lnTo>
                  <a:pt x="1212800" y="559853"/>
                </a:lnTo>
                <a:lnTo>
                  <a:pt x="1207409" y="513391"/>
                </a:lnTo>
                <a:lnTo>
                  <a:pt x="1198588" y="468063"/>
                </a:lnTo>
                <a:lnTo>
                  <a:pt x="1186472" y="424004"/>
                </a:lnTo>
                <a:lnTo>
                  <a:pt x="1171198" y="381349"/>
                </a:lnTo>
                <a:lnTo>
                  <a:pt x="1152899" y="340234"/>
                </a:lnTo>
                <a:lnTo>
                  <a:pt x="1131711" y="300792"/>
                </a:lnTo>
                <a:lnTo>
                  <a:pt x="1107768" y="263159"/>
                </a:lnTo>
                <a:lnTo>
                  <a:pt x="1081206" y="227471"/>
                </a:lnTo>
                <a:lnTo>
                  <a:pt x="1052160" y="193862"/>
                </a:lnTo>
                <a:lnTo>
                  <a:pt x="1020765" y="162467"/>
                </a:lnTo>
                <a:lnTo>
                  <a:pt x="987156" y="133421"/>
                </a:lnTo>
                <a:lnTo>
                  <a:pt x="951468" y="106859"/>
                </a:lnTo>
                <a:lnTo>
                  <a:pt x="913835" y="82916"/>
                </a:lnTo>
                <a:lnTo>
                  <a:pt x="874393" y="61728"/>
                </a:lnTo>
                <a:lnTo>
                  <a:pt x="833278" y="43429"/>
                </a:lnTo>
                <a:lnTo>
                  <a:pt x="790623" y="28155"/>
                </a:lnTo>
                <a:lnTo>
                  <a:pt x="746564" y="16039"/>
                </a:lnTo>
                <a:lnTo>
                  <a:pt x="701236" y="7218"/>
                </a:lnTo>
                <a:lnTo>
                  <a:pt x="654774" y="1827"/>
                </a:lnTo>
                <a:lnTo>
                  <a:pt x="607313" y="0"/>
                </a:lnTo>
                <a:close/>
              </a:path>
            </a:pathLst>
          </a:custGeom>
          <a:solidFill>
            <a:srgbClr val="333E50"/>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5" name="object 19"/>
          <p:cNvSpPr/>
          <p:nvPr/>
        </p:nvSpPr>
        <p:spPr>
          <a:xfrm>
            <a:off x="5328285" y="1436370"/>
            <a:ext cx="1584325" cy="1861820"/>
          </a:xfrm>
          <a:custGeom>
            <a:avLst/>
            <a:gdLst/>
            <a:ahLst/>
            <a:cxnLst/>
            <a:rect l="l" t="t" r="r" b="b"/>
            <a:pathLst>
              <a:path w="1584325" h="1861820">
                <a:moveTo>
                  <a:pt x="800516" y="1861523"/>
                </a:moveTo>
                <a:lnTo>
                  <a:pt x="646973" y="1559517"/>
                </a:lnTo>
                <a:lnTo>
                  <a:pt x="599833" y="1549351"/>
                </a:lnTo>
                <a:lnTo>
                  <a:pt x="553961" y="1536554"/>
                </a:lnTo>
                <a:lnTo>
                  <a:pt x="509425" y="1521223"/>
                </a:lnTo>
                <a:lnTo>
                  <a:pt x="466289" y="1503454"/>
                </a:lnTo>
                <a:lnTo>
                  <a:pt x="424621" y="1483343"/>
                </a:lnTo>
                <a:lnTo>
                  <a:pt x="384487" y="1460986"/>
                </a:lnTo>
                <a:lnTo>
                  <a:pt x="345952" y="1436479"/>
                </a:lnTo>
                <a:lnTo>
                  <a:pt x="309085" y="1409917"/>
                </a:lnTo>
                <a:lnTo>
                  <a:pt x="273950" y="1381397"/>
                </a:lnTo>
                <a:lnTo>
                  <a:pt x="240615" y="1351015"/>
                </a:lnTo>
                <a:lnTo>
                  <a:pt x="209145" y="1318866"/>
                </a:lnTo>
                <a:lnTo>
                  <a:pt x="179607" y="1285047"/>
                </a:lnTo>
                <a:lnTo>
                  <a:pt x="152068" y="1249654"/>
                </a:lnTo>
                <a:lnTo>
                  <a:pt x="126593" y="1212782"/>
                </a:lnTo>
                <a:lnTo>
                  <a:pt x="103249" y="1174528"/>
                </a:lnTo>
                <a:lnTo>
                  <a:pt x="82102" y="1134987"/>
                </a:lnTo>
                <a:lnTo>
                  <a:pt x="63220" y="1094255"/>
                </a:lnTo>
                <a:lnTo>
                  <a:pt x="46667" y="1052430"/>
                </a:lnTo>
                <a:lnTo>
                  <a:pt x="32511" y="1009605"/>
                </a:lnTo>
                <a:lnTo>
                  <a:pt x="20818" y="965878"/>
                </a:lnTo>
                <a:lnTo>
                  <a:pt x="11654" y="921344"/>
                </a:lnTo>
                <a:lnTo>
                  <a:pt x="5085" y="876100"/>
                </a:lnTo>
                <a:lnTo>
                  <a:pt x="1178" y="830241"/>
                </a:lnTo>
                <a:lnTo>
                  <a:pt x="0" y="783863"/>
                </a:lnTo>
                <a:lnTo>
                  <a:pt x="1616" y="737062"/>
                </a:lnTo>
                <a:lnTo>
                  <a:pt x="6092" y="689935"/>
                </a:lnTo>
                <a:lnTo>
                  <a:pt x="13497" y="642577"/>
                </a:lnTo>
                <a:lnTo>
                  <a:pt x="23743" y="595744"/>
                </a:lnTo>
                <a:lnTo>
                  <a:pt x="36636" y="550173"/>
                </a:lnTo>
                <a:lnTo>
                  <a:pt x="52079" y="505930"/>
                </a:lnTo>
                <a:lnTo>
                  <a:pt x="69977" y="463079"/>
                </a:lnTo>
                <a:lnTo>
                  <a:pt x="90232" y="421688"/>
                </a:lnTo>
                <a:lnTo>
                  <a:pt x="112748" y="381821"/>
                </a:lnTo>
                <a:lnTo>
                  <a:pt x="137429" y="343545"/>
                </a:lnTo>
                <a:lnTo>
                  <a:pt x="164177" y="306926"/>
                </a:lnTo>
                <a:lnTo>
                  <a:pt x="192896" y="272029"/>
                </a:lnTo>
                <a:lnTo>
                  <a:pt x="223490" y="238920"/>
                </a:lnTo>
                <a:lnTo>
                  <a:pt x="255861" y="207664"/>
                </a:lnTo>
                <a:lnTo>
                  <a:pt x="289914" y="178329"/>
                </a:lnTo>
                <a:lnTo>
                  <a:pt x="325552" y="150979"/>
                </a:lnTo>
                <a:lnTo>
                  <a:pt x="362678" y="125681"/>
                </a:lnTo>
                <a:lnTo>
                  <a:pt x="401195" y="102499"/>
                </a:lnTo>
                <a:lnTo>
                  <a:pt x="441007" y="81501"/>
                </a:lnTo>
                <a:lnTo>
                  <a:pt x="482018" y="62752"/>
                </a:lnTo>
                <a:lnTo>
                  <a:pt x="524131" y="46317"/>
                </a:lnTo>
                <a:lnTo>
                  <a:pt x="567249" y="32262"/>
                </a:lnTo>
                <a:lnTo>
                  <a:pt x="611275" y="20654"/>
                </a:lnTo>
                <a:lnTo>
                  <a:pt x="656113" y="11558"/>
                </a:lnTo>
                <a:lnTo>
                  <a:pt x="701667" y="5039"/>
                </a:lnTo>
                <a:lnTo>
                  <a:pt x="747840" y="1165"/>
                </a:lnTo>
                <a:lnTo>
                  <a:pt x="794534" y="0"/>
                </a:lnTo>
                <a:lnTo>
                  <a:pt x="841655" y="1610"/>
                </a:lnTo>
                <a:lnTo>
                  <a:pt x="889105" y="6061"/>
                </a:lnTo>
                <a:lnTo>
                  <a:pt x="936787" y="13419"/>
                </a:lnTo>
                <a:lnTo>
                  <a:pt x="983927" y="23585"/>
                </a:lnTo>
                <a:lnTo>
                  <a:pt x="1029798" y="36382"/>
                </a:lnTo>
                <a:lnTo>
                  <a:pt x="1074335" y="51713"/>
                </a:lnTo>
                <a:lnTo>
                  <a:pt x="1117470" y="69482"/>
                </a:lnTo>
                <a:lnTo>
                  <a:pt x="1159139" y="89593"/>
                </a:lnTo>
                <a:lnTo>
                  <a:pt x="1199273" y="111950"/>
                </a:lnTo>
                <a:lnTo>
                  <a:pt x="1237807" y="136457"/>
                </a:lnTo>
                <a:lnTo>
                  <a:pt x="1274675" y="163019"/>
                </a:lnTo>
                <a:lnTo>
                  <a:pt x="1309809" y="191539"/>
                </a:lnTo>
                <a:lnTo>
                  <a:pt x="1343145" y="221921"/>
                </a:lnTo>
                <a:lnTo>
                  <a:pt x="1374614" y="254070"/>
                </a:lnTo>
                <a:lnTo>
                  <a:pt x="1404152" y="287889"/>
                </a:lnTo>
                <a:lnTo>
                  <a:pt x="1431692" y="323282"/>
                </a:lnTo>
                <a:lnTo>
                  <a:pt x="1457167" y="360154"/>
                </a:lnTo>
                <a:lnTo>
                  <a:pt x="1480510" y="398408"/>
                </a:lnTo>
                <a:lnTo>
                  <a:pt x="1501657" y="437949"/>
                </a:lnTo>
                <a:lnTo>
                  <a:pt x="1520540" y="478681"/>
                </a:lnTo>
                <a:lnTo>
                  <a:pt x="1537092" y="520506"/>
                </a:lnTo>
                <a:lnTo>
                  <a:pt x="1551248" y="563331"/>
                </a:lnTo>
                <a:lnTo>
                  <a:pt x="1562942" y="607058"/>
                </a:lnTo>
                <a:lnTo>
                  <a:pt x="1572106" y="651592"/>
                </a:lnTo>
                <a:lnTo>
                  <a:pt x="1578675" y="696836"/>
                </a:lnTo>
                <a:lnTo>
                  <a:pt x="1582581" y="742695"/>
                </a:lnTo>
                <a:lnTo>
                  <a:pt x="1583760" y="789073"/>
                </a:lnTo>
                <a:lnTo>
                  <a:pt x="1582144" y="835874"/>
                </a:lnTo>
                <a:lnTo>
                  <a:pt x="1577667" y="883001"/>
                </a:lnTo>
                <a:lnTo>
                  <a:pt x="1570263" y="930359"/>
                </a:lnTo>
                <a:lnTo>
                  <a:pt x="1560019" y="977104"/>
                </a:lnTo>
                <a:lnTo>
                  <a:pt x="1547062" y="1022756"/>
                </a:lnTo>
                <a:lnTo>
                  <a:pt x="1531478" y="1067226"/>
                </a:lnTo>
                <a:lnTo>
                  <a:pt x="1513356" y="1110427"/>
                </a:lnTo>
                <a:lnTo>
                  <a:pt x="1492781" y="1152270"/>
                </a:lnTo>
                <a:lnTo>
                  <a:pt x="1469841" y="1192667"/>
                </a:lnTo>
                <a:lnTo>
                  <a:pt x="1444623" y="1231531"/>
                </a:lnTo>
                <a:lnTo>
                  <a:pt x="1417214" y="1268774"/>
                </a:lnTo>
                <a:lnTo>
                  <a:pt x="1387702" y="1304308"/>
                </a:lnTo>
                <a:lnTo>
                  <a:pt x="1356172" y="1338045"/>
                </a:lnTo>
                <a:lnTo>
                  <a:pt x="1322713" y="1369897"/>
                </a:lnTo>
                <a:lnTo>
                  <a:pt x="1287411" y="1399775"/>
                </a:lnTo>
                <a:lnTo>
                  <a:pt x="1250354" y="1427593"/>
                </a:lnTo>
                <a:lnTo>
                  <a:pt x="1211628" y="1453263"/>
                </a:lnTo>
                <a:lnTo>
                  <a:pt x="1171320" y="1476695"/>
                </a:lnTo>
                <a:lnTo>
                  <a:pt x="1129518" y="1497803"/>
                </a:lnTo>
                <a:lnTo>
                  <a:pt x="1086308" y="1516499"/>
                </a:lnTo>
                <a:lnTo>
                  <a:pt x="1041778" y="1532694"/>
                </a:lnTo>
                <a:lnTo>
                  <a:pt x="996015" y="1546300"/>
                </a:lnTo>
                <a:lnTo>
                  <a:pt x="949106" y="1557231"/>
                </a:lnTo>
                <a:lnTo>
                  <a:pt x="800516" y="1861523"/>
                </a:lnTo>
                <a:close/>
              </a:path>
            </a:pathLst>
          </a:custGeom>
          <a:ln w="19812">
            <a:solidFill>
              <a:srgbClr val="585858"/>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6" name="object 20"/>
          <p:cNvSpPr/>
          <p:nvPr/>
        </p:nvSpPr>
        <p:spPr>
          <a:xfrm>
            <a:off x="5528945" y="1623060"/>
            <a:ext cx="1213485" cy="1213485"/>
          </a:xfrm>
          <a:custGeom>
            <a:avLst/>
            <a:gdLst/>
            <a:ahLst/>
            <a:cxnLst/>
            <a:rect l="l" t="t" r="r" b="b"/>
            <a:pathLst>
              <a:path w="1213484" h="1213485">
                <a:moveTo>
                  <a:pt x="606551" y="0"/>
                </a:moveTo>
                <a:lnTo>
                  <a:pt x="559145" y="1824"/>
                </a:lnTo>
                <a:lnTo>
                  <a:pt x="512737" y="7208"/>
                </a:lnTo>
                <a:lnTo>
                  <a:pt x="467463" y="16017"/>
                </a:lnTo>
                <a:lnTo>
                  <a:pt x="423457" y="28116"/>
                </a:lnTo>
                <a:lnTo>
                  <a:pt x="380854" y="43370"/>
                </a:lnTo>
                <a:lnTo>
                  <a:pt x="339789" y="61644"/>
                </a:lnTo>
                <a:lnTo>
                  <a:pt x="300397" y="82803"/>
                </a:lnTo>
                <a:lnTo>
                  <a:pt x="262812" y="106714"/>
                </a:lnTo>
                <a:lnTo>
                  <a:pt x="227169" y="133241"/>
                </a:lnTo>
                <a:lnTo>
                  <a:pt x="193603" y="162248"/>
                </a:lnTo>
                <a:lnTo>
                  <a:pt x="162248" y="193603"/>
                </a:lnTo>
                <a:lnTo>
                  <a:pt x="133241" y="227169"/>
                </a:lnTo>
                <a:lnTo>
                  <a:pt x="106714" y="262812"/>
                </a:lnTo>
                <a:lnTo>
                  <a:pt x="82804" y="300397"/>
                </a:lnTo>
                <a:lnTo>
                  <a:pt x="61644" y="339789"/>
                </a:lnTo>
                <a:lnTo>
                  <a:pt x="43370" y="380854"/>
                </a:lnTo>
                <a:lnTo>
                  <a:pt x="28116" y="423457"/>
                </a:lnTo>
                <a:lnTo>
                  <a:pt x="16017" y="467463"/>
                </a:lnTo>
                <a:lnTo>
                  <a:pt x="7208" y="512737"/>
                </a:lnTo>
                <a:lnTo>
                  <a:pt x="1824" y="559145"/>
                </a:lnTo>
                <a:lnTo>
                  <a:pt x="0" y="606552"/>
                </a:lnTo>
                <a:lnTo>
                  <a:pt x="1824" y="653958"/>
                </a:lnTo>
                <a:lnTo>
                  <a:pt x="7208" y="700366"/>
                </a:lnTo>
                <a:lnTo>
                  <a:pt x="16017" y="745640"/>
                </a:lnTo>
                <a:lnTo>
                  <a:pt x="28116" y="789646"/>
                </a:lnTo>
                <a:lnTo>
                  <a:pt x="43370" y="832249"/>
                </a:lnTo>
                <a:lnTo>
                  <a:pt x="61644" y="873314"/>
                </a:lnTo>
                <a:lnTo>
                  <a:pt x="82803" y="912706"/>
                </a:lnTo>
                <a:lnTo>
                  <a:pt x="106714" y="950291"/>
                </a:lnTo>
                <a:lnTo>
                  <a:pt x="133241" y="985934"/>
                </a:lnTo>
                <a:lnTo>
                  <a:pt x="162248" y="1019500"/>
                </a:lnTo>
                <a:lnTo>
                  <a:pt x="193603" y="1050855"/>
                </a:lnTo>
                <a:lnTo>
                  <a:pt x="227169" y="1079862"/>
                </a:lnTo>
                <a:lnTo>
                  <a:pt x="262812" y="1106389"/>
                </a:lnTo>
                <a:lnTo>
                  <a:pt x="300397" y="1130300"/>
                </a:lnTo>
                <a:lnTo>
                  <a:pt x="339789" y="1151459"/>
                </a:lnTo>
                <a:lnTo>
                  <a:pt x="380854" y="1169733"/>
                </a:lnTo>
                <a:lnTo>
                  <a:pt x="423457" y="1184987"/>
                </a:lnTo>
                <a:lnTo>
                  <a:pt x="467463" y="1197086"/>
                </a:lnTo>
                <a:lnTo>
                  <a:pt x="512737" y="1205895"/>
                </a:lnTo>
                <a:lnTo>
                  <a:pt x="559145" y="1211279"/>
                </a:lnTo>
                <a:lnTo>
                  <a:pt x="606551" y="1213104"/>
                </a:lnTo>
                <a:lnTo>
                  <a:pt x="653958" y="1211279"/>
                </a:lnTo>
                <a:lnTo>
                  <a:pt x="700366" y="1205895"/>
                </a:lnTo>
                <a:lnTo>
                  <a:pt x="745640" y="1197086"/>
                </a:lnTo>
                <a:lnTo>
                  <a:pt x="789646" y="1184987"/>
                </a:lnTo>
                <a:lnTo>
                  <a:pt x="832249" y="1169733"/>
                </a:lnTo>
                <a:lnTo>
                  <a:pt x="873314" y="1151459"/>
                </a:lnTo>
                <a:lnTo>
                  <a:pt x="912706" y="1130300"/>
                </a:lnTo>
                <a:lnTo>
                  <a:pt x="950291" y="1106389"/>
                </a:lnTo>
                <a:lnTo>
                  <a:pt x="985934" y="1079862"/>
                </a:lnTo>
                <a:lnTo>
                  <a:pt x="1019500" y="1050855"/>
                </a:lnTo>
                <a:lnTo>
                  <a:pt x="1050855" y="1019500"/>
                </a:lnTo>
                <a:lnTo>
                  <a:pt x="1079862" y="985934"/>
                </a:lnTo>
                <a:lnTo>
                  <a:pt x="1106389" y="950291"/>
                </a:lnTo>
                <a:lnTo>
                  <a:pt x="1130300" y="912706"/>
                </a:lnTo>
                <a:lnTo>
                  <a:pt x="1151459" y="873314"/>
                </a:lnTo>
                <a:lnTo>
                  <a:pt x="1169733" y="832249"/>
                </a:lnTo>
                <a:lnTo>
                  <a:pt x="1184987" y="789646"/>
                </a:lnTo>
                <a:lnTo>
                  <a:pt x="1197086" y="745640"/>
                </a:lnTo>
                <a:lnTo>
                  <a:pt x="1205895" y="700366"/>
                </a:lnTo>
                <a:lnTo>
                  <a:pt x="1211279" y="653958"/>
                </a:lnTo>
                <a:lnTo>
                  <a:pt x="1213103" y="606552"/>
                </a:lnTo>
                <a:lnTo>
                  <a:pt x="1211279" y="559145"/>
                </a:lnTo>
                <a:lnTo>
                  <a:pt x="1205895" y="512737"/>
                </a:lnTo>
                <a:lnTo>
                  <a:pt x="1197086" y="467463"/>
                </a:lnTo>
                <a:lnTo>
                  <a:pt x="1184987" y="423457"/>
                </a:lnTo>
                <a:lnTo>
                  <a:pt x="1169733" y="380854"/>
                </a:lnTo>
                <a:lnTo>
                  <a:pt x="1151459" y="339789"/>
                </a:lnTo>
                <a:lnTo>
                  <a:pt x="1130299" y="300397"/>
                </a:lnTo>
                <a:lnTo>
                  <a:pt x="1106389" y="262812"/>
                </a:lnTo>
                <a:lnTo>
                  <a:pt x="1079862" y="227169"/>
                </a:lnTo>
                <a:lnTo>
                  <a:pt x="1050855" y="193603"/>
                </a:lnTo>
                <a:lnTo>
                  <a:pt x="1019500" y="162248"/>
                </a:lnTo>
                <a:lnTo>
                  <a:pt x="985934" y="133241"/>
                </a:lnTo>
                <a:lnTo>
                  <a:pt x="950291" y="106714"/>
                </a:lnTo>
                <a:lnTo>
                  <a:pt x="912706" y="82804"/>
                </a:lnTo>
                <a:lnTo>
                  <a:pt x="873314" y="61644"/>
                </a:lnTo>
                <a:lnTo>
                  <a:pt x="832249" y="43370"/>
                </a:lnTo>
                <a:lnTo>
                  <a:pt x="789646" y="28116"/>
                </a:lnTo>
                <a:lnTo>
                  <a:pt x="745640" y="16017"/>
                </a:lnTo>
                <a:lnTo>
                  <a:pt x="700366" y="7208"/>
                </a:lnTo>
                <a:lnTo>
                  <a:pt x="653958" y="1824"/>
                </a:lnTo>
                <a:lnTo>
                  <a:pt x="606551" y="0"/>
                </a:lnTo>
                <a:close/>
              </a:path>
            </a:pathLst>
          </a:custGeom>
          <a:solidFill>
            <a:srgbClr val="017ACF"/>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9" name="object 23"/>
          <p:cNvSpPr/>
          <p:nvPr/>
        </p:nvSpPr>
        <p:spPr>
          <a:xfrm>
            <a:off x="8456930" y="3112135"/>
            <a:ext cx="216535" cy="216535"/>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0" name="object 24"/>
          <p:cNvSpPr/>
          <p:nvPr/>
        </p:nvSpPr>
        <p:spPr>
          <a:xfrm>
            <a:off x="7781925" y="3418205"/>
            <a:ext cx="1583690" cy="1927225"/>
          </a:xfrm>
          <a:custGeom>
            <a:avLst/>
            <a:gdLst/>
            <a:ahLst/>
            <a:cxnLst/>
            <a:rect l="l" t="t" r="r" b="b"/>
            <a:pathLst>
              <a:path w="1583690" h="1927225">
                <a:moveTo>
                  <a:pt x="766537" y="0"/>
                </a:moveTo>
                <a:lnTo>
                  <a:pt x="925795" y="365633"/>
                </a:lnTo>
                <a:lnTo>
                  <a:pt x="973081" y="375157"/>
                </a:lnTo>
                <a:lnTo>
                  <a:pt x="1019134" y="387328"/>
                </a:lnTo>
                <a:lnTo>
                  <a:pt x="1063888" y="402049"/>
                </a:lnTo>
                <a:lnTo>
                  <a:pt x="1107274" y="419227"/>
                </a:lnTo>
                <a:lnTo>
                  <a:pt x="1149225" y="438765"/>
                </a:lnTo>
                <a:lnTo>
                  <a:pt x="1189673" y="460570"/>
                </a:lnTo>
                <a:lnTo>
                  <a:pt x="1228551" y="484545"/>
                </a:lnTo>
                <a:lnTo>
                  <a:pt x="1265791" y="510597"/>
                </a:lnTo>
                <a:lnTo>
                  <a:pt x="1301325" y="538630"/>
                </a:lnTo>
                <a:lnTo>
                  <a:pt x="1335085" y="568549"/>
                </a:lnTo>
                <a:lnTo>
                  <a:pt x="1367005" y="600260"/>
                </a:lnTo>
                <a:lnTo>
                  <a:pt x="1397015" y="633668"/>
                </a:lnTo>
                <a:lnTo>
                  <a:pt x="1425049" y="668677"/>
                </a:lnTo>
                <a:lnTo>
                  <a:pt x="1451039" y="705192"/>
                </a:lnTo>
                <a:lnTo>
                  <a:pt x="1474917" y="743120"/>
                </a:lnTo>
                <a:lnTo>
                  <a:pt x="1496616" y="782364"/>
                </a:lnTo>
                <a:lnTo>
                  <a:pt x="1516067" y="822830"/>
                </a:lnTo>
                <a:lnTo>
                  <a:pt x="1533203" y="864423"/>
                </a:lnTo>
                <a:lnTo>
                  <a:pt x="1547957" y="907048"/>
                </a:lnTo>
                <a:lnTo>
                  <a:pt x="1560261" y="950610"/>
                </a:lnTo>
                <a:lnTo>
                  <a:pt x="1570047" y="995014"/>
                </a:lnTo>
                <a:lnTo>
                  <a:pt x="1577248" y="1040166"/>
                </a:lnTo>
                <a:lnTo>
                  <a:pt x="1581795" y="1085969"/>
                </a:lnTo>
                <a:lnTo>
                  <a:pt x="1583621" y="1132331"/>
                </a:lnTo>
                <a:lnTo>
                  <a:pt x="1582659" y="1179154"/>
                </a:lnTo>
                <a:lnTo>
                  <a:pt x="1578841" y="1226346"/>
                </a:lnTo>
                <a:lnTo>
                  <a:pt x="1572098" y="1273810"/>
                </a:lnTo>
                <a:lnTo>
                  <a:pt x="1562521" y="1320774"/>
                </a:lnTo>
                <a:lnTo>
                  <a:pt x="1550277" y="1366515"/>
                </a:lnTo>
                <a:lnTo>
                  <a:pt x="1535464" y="1410964"/>
                </a:lnTo>
                <a:lnTo>
                  <a:pt x="1518176" y="1454054"/>
                </a:lnTo>
                <a:lnTo>
                  <a:pt x="1498510" y="1495719"/>
                </a:lnTo>
                <a:lnTo>
                  <a:pt x="1476560" y="1535892"/>
                </a:lnTo>
                <a:lnTo>
                  <a:pt x="1452424" y="1574504"/>
                </a:lnTo>
                <a:lnTo>
                  <a:pt x="1426196" y="1611489"/>
                </a:lnTo>
                <a:lnTo>
                  <a:pt x="1397972" y="1646780"/>
                </a:lnTo>
                <a:lnTo>
                  <a:pt x="1367848" y="1680310"/>
                </a:lnTo>
                <a:lnTo>
                  <a:pt x="1335920" y="1712012"/>
                </a:lnTo>
                <a:lnTo>
                  <a:pt x="1302284" y="1741818"/>
                </a:lnTo>
                <a:lnTo>
                  <a:pt x="1267035" y="1769661"/>
                </a:lnTo>
                <a:lnTo>
                  <a:pt x="1230269" y="1795474"/>
                </a:lnTo>
                <a:lnTo>
                  <a:pt x="1192082" y="1819191"/>
                </a:lnTo>
                <a:lnTo>
                  <a:pt x="1152569" y="1840743"/>
                </a:lnTo>
                <a:lnTo>
                  <a:pt x="1111826" y="1860065"/>
                </a:lnTo>
                <a:lnTo>
                  <a:pt x="1069950" y="1877088"/>
                </a:lnTo>
                <a:lnTo>
                  <a:pt x="1027035" y="1891745"/>
                </a:lnTo>
                <a:lnTo>
                  <a:pt x="983177" y="1903970"/>
                </a:lnTo>
                <a:lnTo>
                  <a:pt x="938473" y="1913696"/>
                </a:lnTo>
                <a:lnTo>
                  <a:pt x="893018" y="1920854"/>
                </a:lnTo>
                <a:lnTo>
                  <a:pt x="846907" y="1925379"/>
                </a:lnTo>
                <a:lnTo>
                  <a:pt x="800237" y="1927202"/>
                </a:lnTo>
                <a:lnTo>
                  <a:pt x="753102" y="1926257"/>
                </a:lnTo>
                <a:lnTo>
                  <a:pt x="705600" y="1922477"/>
                </a:lnTo>
                <a:lnTo>
                  <a:pt x="657825" y="1915795"/>
                </a:lnTo>
                <a:lnTo>
                  <a:pt x="610540" y="1906270"/>
                </a:lnTo>
                <a:lnTo>
                  <a:pt x="564486" y="1894099"/>
                </a:lnTo>
                <a:lnTo>
                  <a:pt x="519733" y="1879378"/>
                </a:lnTo>
                <a:lnTo>
                  <a:pt x="476347" y="1862200"/>
                </a:lnTo>
                <a:lnTo>
                  <a:pt x="434396" y="1842662"/>
                </a:lnTo>
                <a:lnTo>
                  <a:pt x="393947" y="1820857"/>
                </a:lnTo>
                <a:lnTo>
                  <a:pt x="355069" y="1796882"/>
                </a:lnTo>
                <a:lnTo>
                  <a:pt x="317830" y="1770830"/>
                </a:lnTo>
                <a:lnTo>
                  <a:pt x="282296" y="1742797"/>
                </a:lnTo>
                <a:lnTo>
                  <a:pt x="248535" y="1712878"/>
                </a:lnTo>
                <a:lnTo>
                  <a:pt x="216616" y="1681167"/>
                </a:lnTo>
                <a:lnTo>
                  <a:pt x="186606" y="1647759"/>
                </a:lnTo>
                <a:lnTo>
                  <a:pt x="158572" y="1612750"/>
                </a:lnTo>
                <a:lnTo>
                  <a:pt x="132582" y="1576235"/>
                </a:lnTo>
                <a:lnTo>
                  <a:pt x="108704" y="1538307"/>
                </a:lnTo>
                <a:lnTo>
                  <a:pt x="87005" y="1499063"/>
                </a:lnTo>
                <a:lnTo>
                  <a:pt x="67554" y="1458597"/>
                </a:lnTo>
                <a:lnTo>
                  <a:pt x="50417" y="1417004"/>
                </a:lnTo>
                <a:lnTo>
                  <a:pt x="35663" y="1374379"/>
                </a:lnTo>
                <a:lnTo>
                  <a:pt x="23359" y="1330817"/>
                </a:lnTo>
                <a:lnTo>
                  <a:pt x="13574" y="1286413"/>
                </a:lnTo>
                <a:lnTo>
                  <a:pt x="6373" y="1241261"/>
                </a:lnTo>
                <a:lnTo>
                  <a:pt x="1826" y="1195458"/>
                </a:lnTo>
                <a:lnTo>
                  <a:pt x="0" y="1149096"/>
                </a:lnTo>
                <a:lnTo>
                  <a:pt x="962" y="1102273"/>
                </a:lnTo>
                <a:lnTo>
                  <a:pt x="4780" y="1055081"/>
                </a:lnTo>
                <a:lnTo>
                  <a:pt x="11522" y="1007618"/>
                </a:lnTo>
                <a:lnTo>
                  <a:pt x="21106" y="960738"/>
                </a:lnTo>
                <a:lnTo>
                  <a:pt x="33418" y="914913"/>
                </a:lnTo>
                <a:lnTo>
                  <a:pt x="48372" y="870233"/>
                </a:lnTo>
                <a:lnTo>
                  <a:pt x="65882" y="826787"/>
                </a:lnTo>
                <a:lnTo>
                  <a:pt x="85863" y="784663"/>
                </a:lnTo>
                <a:lnTo>
                  <a:pt x="108228" y="743951"/>
                </a:lnTo>
                <a:lnTo>
                  <a:pt x="132892" y="704741"/>
                </a:lnTo>
                <a:lnTo>
                  <a:pt x="159769" y="667121"/>
                </a:lnTo>
                <a:lnTo>
                  <a:pt x="188773" y="631181"/>
                </a:lnTo>
                <a:lnTo>
                  <a:pt x="219818" y="597011"/>
                </a:lnTo>
                <a:lnTo>
                  <a:pt x="252819" y="564698"/>
                </a:lnTo>
                <a:lnTo>
                  <a:pt x="287689" y="534333"/>
                </a:lnTo>
                <a:lnTo>
                  <a:pt x="324344" y="506005"/>
                </a:lnTo>
                <a:lnTo>
                  <a:pt x="362696" y="479803"/>
                </a:lnTo>
                <a:lnTo>
                  <a:pt x="402661" y="455816"/>
                </a:lnTo>
                <a:lnTo>
                  <a:pt x="444151" y="434134"/>
                </a:lnTo>
                <a:lnTo>
                  <a:pt x="487083" y="414846"/>
                </a:lnTo>
                <a:lnTo>
                  <a:pt x="531369" y="398041"/>
                </a:lnTo>
                <a:lnTo>
                  <a:pt x="576924" y="383808"/>
                </a:lnTo>
                <a:lnTo>
                  <a:pt x="623662" y="372237"/>
                </a:lnTo>
                <a:lnTo>
                  <a:pt x="766537" y="0"/>
                </a:lnTo>
                <a:close/>
              </a:path>
            </a:pathLst>
          </a:custGeom>
          <a:ln w="19812">
            <a:solidFill>
              <a:srgbClr val="585858"/>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1" name="object 25"/>
          <p:cNvSpPr/>
          <p:nvPr/>
        </p:nvSpPr>
        <p:spPr>
          <a:xfrm>
            <a:off x="7973695" y="3956050"/>
            <a:ext cx="1214755" cy="1214755"/>
          </a:xfrm>
          <a:custGeom>
            <a:avLst/>
            <a:gdLst/>
            <a:ahLst/>
            <a:cxnLst/>
            <a:rect l="l" t="t" r="r" b="b"/>
            <a:pathLst>
              <a:path w="1214754" h="1214754">
                <a:moveTo>
                  <a:pt x="607313" y="0"/>
                </a:moveTo>
                <a:lnTo>
                  <a:pt x="559853" y="1827"/>
                </a:lnTo>
                <a:lnTo>
                  <a:pt x="513391" y="7218"/>
                </a:lnTo>
                <a:lnTo>
                  <a:pt x="468063" y="16039"/>
                </a:lnTo>
                <a:lnTo>
                  <a:pt x="424004" y="28155"/>
                </a:lnTo>
                <a:lnTo>
                  <a:pt x="381349" y="43429"/>
                </a:lnTo>
                <a:lnTo>
                  <a:pt x="340234" y="61728"/>
                </a:lnTo>
                <a:lnTo>
                  <a:pt x="300792" y="82916"/>
                </a:lnTo>
                <a:lnTo>
                  <a:pt x="263159" y="106859"/>
                </a:lnTo>
                <a:lnTo>
                  <a:pt x="227471" y="133421"/>
                </a:lnTo>
                <a:lnTo>
                  <a:pt x="193862" y="162467"/>
                </a:lnTo>
                <a:lnTo>
                  <a:pt x="162467" y="193862"/>
                </a:lnTo>
                <a:lnTo>
                  <a:pt x="133421" y="227471"/>
                </a:lnTo>
                <a:lnTo>
                  <a:pt x="106859" y="263159"/>
                </a:lnTo>
                <a:lnTo>
                  <a:pt x="82916" y="300792"/>
                </a:lnTo>
                <a:lnTo>
                  <a:pt x="61728" y="340234"/>
                </a:lnTo>
                <a:lnTo>
                  <a:pt x="43429" y="381349"/>
                </a:lnTo>
                <a:lnTo>
                  <a:pt x="28155" y="424004"/>
                </a:lnTo>
                <a:lnTo>
                  <a:pt x="16039" y="468063"/>
                </a:lnTo>
                <a:lnTo>
                  <a:pt x="7218" y="513391"/>
                </a:lnTo>
                <a:lnTo>
                  <a:pt x="1827" y="559853"/>
                </a:lnTo>
                <a:lnTo>
                  <a:pt x="0" y="607313"/>
                </a:lnTo>
                <a:lnTo>
                  <a:pt x="1827" y="654774"/>
                </a:lnTo>
                <a:lnTo>
                  <a:pt x="7218" y="701236"/>
                </a:lnTo>
                <a:lnTo>
                  <a:pt x="16039" y="746564"/>
                </a:lnTo>
                <a:lnTo>
                  <a:pt x="28155" y="790623"/>
                </a:lnTo>
                <a:lnTo>
                  <a:pt x="43429" y="833278"/>
                </a:lnTo>
                <a:lnTo>
                  <a:pt x="61728" y="874393"/>
                </a:lnTo>
                <a:lnTo>
                  <a:pt x="82916" y="913835"/>
                </a:lnTo>
                <a:lnTo>
                  <a:pt x="106859" y="951468"/>
                </a:lnTo>
                <a:lnTo>
                  <a:pt x="133421" y="987156"/>
                </a:lnTo>
                <a:lnTo>
                  <a:pt x="162467" y="1020765"/>
                </a:lnTo>
                <a:lnTo>
                  <a:pt x="193862" y="1052160"/>
                </a:lnTo>
                <a:lnTo>
                  <a:pt x="227471" y="1081206"/>
                </a:lnTo>
                <a:lnTo>
                  <a:pt x="263159" y="1107768"/>
                </a:lnTo>
                <a:lnTo>
                  <a:pt x="300792" y="1131711"/>
                </a:lnTo>
                <a:lnTo>
                  <a:pt x="340234" y="1152899"/>
                </a:lnTo>
                <a:lnTo>
                  <a:pt x="381349" y="1171198"/>
                </a:lnTo>
                <a:lnTo>
                  <a:pt x="424004" y="1186472"/>
                </a:lnTo>
                <a:lnTo>
                  <a:pt x="468063" y="1198588"/>
                </a:lnTo>
                <a:lnTo>
                  <a:pt x="513391" y="1207409"/>
                </a:lnTo>
                <a:lnTo>
                  <a:pt x="559853" y="1212800"/>
                </a:lnTo>
                <a:lnTo>
                  <a:pt x="607313" y="1214627"/>
                </a:lnTo>
                <a:lnTo>
                  <a:pt x="654774" y="1212800"/>
                </a:lnTo>
                <a:lnTo>
                  <a:pt x="701236" y="1207409"/>
                </a:lnTo>
                <a:lnTo>
                  <a:pt x="746564" y="1198588"/>
                </a:lnTo>
                <a:lnTo>
                  <a:pt x="790623" y="1186472"/>
                </a:lnTo>
                <a:lnTo>
                  <a:pt x="833278" y="1171198"/>
                </a:lnTo>
                <a:lnTo>
                  <a:pt x="874393" y="1152899"/>
                </a:lnTo>
                <a:lnTo>
                  <a:pt x="913835" y="1131711"/>
                </a:lnTo>
                <a:lnTo>
                  <a:pt x="951468" y="1107768"/>
                </a:lnTo>
                <a:lnTo>
                  <a:pt x="987156" y="1081206"/>
                </a:lnTo>
                <a:lnTo>
                  <a:pt x="1020765" y="1052160"/>
                </a:lnTo>
                <a:lnTo>
                  <a:pt x="1052160" y="1020765"/>
                </a:lnTo>
                <a:lnTo>
                  <a:pt x="1081206" y="987156"/>
                </a:lnTo>
                <a:lnTo>
                  <a:pt x="1107768" y="951468"/>
                </a:lnTo>
                <a:lnTo>
                  <a:pt x="1131711" y="913835"/>
                </a:lnTo>
                <a:lnTo>
                  <a:pt x="1152899" y="874393"/>
                </a:lnTo>
                <a:lnTo>
                  <a:pt x="1171198" y="833278"/>
                </a:lnTo>
                <a:lnTo>
                  <a:pt x="1186472" y="790623"/>
                </a:lnTo>
                <a:lnTo>
                  <a:pt x="1198588" y="746564"/>
                </a:lnTo>
                <a:lnTo>
                  <a:pt x="1207409" y="701236"/>
                </a:lnTo>
                <a:lnTo>
                  <a:pt x="1212800" y="654774"/>
                </a:lnTo>
                <a:lnTo>
                  <a:pt x="1214627" y="607313"/>
                </a:lnTo>
                <a:lnTo>
                  <a:pt x="1212800" y="559853"/>
                </a:lnTo>
                <a:lnTo>
                  <a:pt x="1207409" y="513391"/>
                </a:lnTo>
                <a:lnTo>
                  <a:pt x="1198588" y="468063"/>
                </a:lnTo>
                <a:lnTo>
                  <a:pt x="1186472" y="424004"/>
                </a:lnTo>
                <a:lnTo>
                  <a:pt x="1171198" y="381349"/>
                </a:lnTo>
                <a:lnTo>
                  <a:pt x="1152899" y="340234"/>
                </a:lnTo>
                <a:lnTo>
                  <a:pt x="1131711" y="300792"/>
                </a:lnTo>
                <a:lnTo>
                  <a:pt x="1107768" y="263159"/>
                </a:lnTo>
                <a:lnTo>
                  <a:pt x="1081206" y="227471"/>
                </a:lnTo>
                <a:lnTo>
                  <a:pt x="1052160" y="193862"/>
                </a:lnTo>
                <a:lnTo>
                  <a:pt x="1020765" y="162467"/>
                </a:lnTo>
                <a:lnTo>
                  <a:pt x="987156" y="133421"/>
                </a:lnTo>
                <a:lnTo>
                  <a:pt x="951468" y="106859"/>
                </a:lnTo>
                <a:lnTo>
                  <a:pt x="913835" y="82916"/>
                </a:lnTo>
                <a:lnTo>
                  <a:pt x="874393" y="61728"/>
                </a:lnTo>
                <a:lnTo>
                  <a:pt x="833278" y="43429"/>
                </a:lnTo>
                <a:lnTo>
                  <a:pt x="790623" y="28155"/>
                </a:lnTo>
                <a:lnTo>
                  <a:pt x="746564" y="16039"/>
                </a:lnTo>
                <a:lnTo>
                  <a:pt x="701236" y="7218"/>
                </a:lnTo>
                <a:lnTo>
                  <a:pt x="654774" y="1827"/>
                </a:lnTo>
                <a:lnTo>
                  <a:pt x="607313" y="0"/>
                </a:lnTo>
                <a:close/>
              </a:path>
            </a:pathLst>
          </a:custGeom>
          <a:solidFill>
            <a:srgbClr val="333E50"/>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2" name="object 26"/>
          <p:cNvSpPr/>
          <p:nvPr/>
        </p:nvSpPr>
        <p:spPr>
          <a:xfrm>
            <a:off x="7973695" y="3956050"/>
            <a:ext cx="1214755" cy="1214755"/>
          </a:xfrm>
          <a:custGeom>
            <a:avLst/>
            <a:gdLst/>
            <a:ahLst/>
            <a:cxnLst/>
            <a:rect l="l" t="t" r="r" b="b"/>
            <a:pathLst>
              <a:path w="1214754" h="1214754">
                <a:moveTo>
                  <a:pt x="0" y="607313"/>
                </a:moveTo>
                <a:lnTo>
                  <a:pt x="1827" y="559853"/>
                </a:lnTo>
                <a:lnTo>
                  <a:pt x="7218" y="513391"/>
                </a:lnTo>
                <a:lnTo>
                  <a:pt x="16039" y="468063"/>
                </a:lnTo>
                <a:lnTo>
                  <a:pt x="28155" y="424004"/>
                </a:lnTo>
                <a:lnTo>
                  <a:pt x="43429" y="381349"/>
                </a:lnTo>
                <a:lnTo>
                  <a:pt x="61728" y="340234"/>
                </a:lnTo>
                <a:lnTo>
                  <a:pt x="82916" y="300792"/>
                </a:lnTo>
                <a:lnTo>
                  <a:pt x="106859" y="263159"/>
                </a:lnTo>
                <a:lnTo>
                  <a:pt x="133421" y="227471"/>
                </a:lnTo>
                <a:lnTo>
                  <a:pt x="162467" y="193862"/>
                </a:lnTo>
                <a:lnTo>
                  <a:pt x="193862" y="162467"/>
                </a:lnTo>
                <a:lnTo>
                  <a:pt x="227471" y="133421"/>
                </a:lnTo>
                <a:lnTo>
                  <a:pt x="263159" y="106859"/>
                </a:lnTo>
                <a:lnTo>
                  <a:pt x="300792" y="82916"/>
                </a:lnTo>
                <a:lnTo>
                  <a:pt x="340234" y="61728"/>
                </a:lnTo>
                <a:lnTo>
                  <a:pt x="381349" y="43429"/>
                </a:lnTo>
                <a:lnTo>
                  <a:pt x="424004" y="28155"/>
                </a:lnTo>
                <a:lnTo>
                  <a:pt x="468063" y="16039"/>
                </a:lnTo>
                <a:lnTo>
                  <a:pt x="513391" y="7218"/>
                </a:lnTo>
                <a:lnTo>
                  <a:pt x="559853" y="1827"/>
                </a:lnTo>
                <a:lnTo>
                  <a:pt x="607313" y="0"/>
                </a:lnTo>
                <a:lnTo>
                  <a:pt x="654774" y="1827"/>
                </a:lnTo>
                <a:lnTo>
                  <a:pt x="701236" y="7218"/>
                </a:lnTo>
                <a:lnTo>
                  <a:pt x="746564" y="16039"/>
                </a:lnTo>
                <a:lnTo>
                  <a:pt x="790623" y="28155"/>
                </a:lnTo>
                <a:lnTo>
                  <a:pt x="833278" y="43429"/>
                </a:lnTo>
                <a:lnTo>
                  <a:pt x="874393" y="61728"/>
                </a:lnTo>
                <a:lnTo>
                  <a:pt x="913835" y="82916"/>
                </a:lnTo>
                <a:lnTo>
                  <a:pt x="951468" y="106859"/>
                </a:lnTo>
                <a:lnTo>
                  <a:pt x="987156" y="133421"/>
                </a:lnTo>
                <a:lnTo>
                  <a:pt x="1020765" y="162467"/>
                </a:lnTo>
                <a:lnTo>
                  <a:pt x="1052160" y="193862"/>
                </a:lnTo>
                <a:lnTo>
                  <a:pt x="1081206" y="227471"/>
                </a:lnTo>
                <a:lnTo>
                  <a:pt x="1107768" y="263159"/>
                </a:lnTo>
                <a:lnTo>
                  <a:pt x="1131711" y="300792"/>
                </a:lnTo>
                <a:lnTo>
                  <a:pt x="1152899" y="340234"/>
                </a:lnTo>
                <a:lnTo>
                  <a:pt x="1171198" y="381349"/>
                </a:lnTo>
                <a:lnTo>
                  <a:pt x="1186472" y="424004"/>
                </a:lnTo>
                <a:lnTo>
                  <a:pt x="1198588" y="468063"/>
                </a:lnTo>
                <a:lnTo>
                  <a:pt x="1207409" y="513391"/>
                </a:lnTo>
                <a:lnTo>
                  <a:pt x="1212800" y="559853"/>
                </a:lnTo>
                <a:lnTo>
                  <a:pt x="1214627" y="607313"/>
                </a:lnTo>
                <a:lnTo>
                  <a:pt x="1212800" y="654774"/>
                </a:lnTo>
                <a:lnTo>
                  <a:pt x="1207409" y="701236"/>
                </a:lnTo>
                <a:lnTo>
                  <a:pt x="1198588" y="746564"/>
                </a:lnTo>
                <a:lnTo>
                  <a:pt x="1186472" y="790623"/>
                </a:lnTo>
                <a:lnTo>
                  <a:pt x="1171198" y="833278"/>
                </a:lnTo>
                <a:lnTo>
                  <a:pt x="1152899" y="874393"/>
                </a:lnTo>
                <a:lnTo>
                  <a:pt x="1131711" y="913835"/>
                </a:lnTo>
                <a:lnTo>
                  <a:pt x="1107768" y="951468"/>
                </a:lnTo>
                <a:lnTo>
                  <a:pt x="1081206" y="987156"/>
                </a:lnTo>
                <a:lnTo>
                  <a:pt x="1052160" y="1020765"/>
                </a:lnTo>
                <a:lnTo>
                  <a:pt x="1020765" y="1052160"/>
                </a:lnTo>
                <a:lnTo>
                  <a:pt x="987156" y="1081206"/>
                </a:lnTo>
                <a:lnTo>
                  <a:pt x="951468" y="1107768"/>
                </a:lnTo>
                <a:lnTo>
                  <a:pt x="913835" y="1131711"/>
                </a:lnTo>
                <a:lnTo>
                  <a:pt x="874393" y="1152899"/>
                </a:lnTo>
                <a:lnTo>
                  <a:pt x="833278" y="1171198"/>
                </a:lnTo>
                <a:lnTo>
                  <a:pt x="790623" y="1186472"/>
                </a:lnTo>
                <a:lnTo>
                  <a:pt x="746564" y="1198588"/>
                </a:lnTo>
                <a:lnTo>
                  <a:pt x="701236" y="1207409"/>
                </a:lnTo>
                <a:lnTo>
                  <a:pt x="654774" y="1212800"/>
                </a:lnTo>
                <a:lnTo>
                  <a:pt x="607313" y="1214627"/>
                </a:lnTo>
                <a:lnTo>
                  <a:pt x="559853" y="1212800"/>
                </a:lnTo>
                <a:lnTo>
                  <a:pt x="513391" y="1207409"/>
                </a:lnTo>
                <a:lnTo>
                  <a:pt x="468063" y="1198588"/>
                </a:lnTo>
                <a:lnTo>
                  <a:pt x="424004" y="1186472"/>
                </a:lnTo>
                <a:lnTo>
                  <a:pt x="381349" y="1171198"/>
                </a:lnTo>
                <a:lnTo>
                  <a:pt x="340234" y="1152899"/>
                </a:lnTo>
                <a:lnTo>
                  <a:pt x="300792" y="1131711"/>
                </a:lnTo>
                <a:lnTo>
                  <a:pt x="263159" y="1107768"/>
                </a:lnTo>
                <a:lnTo>
                  <a:pt x="227471" y="1081206"/>
                </a:lnTo>
                <a:lnTo>
                  <a:pt x="193862" y="1052160"/>
                </a:lnTo>
                <a:lnTo>
                  <a:pt x="162467" y="1020765"/>
                </a:lnTo>
                <a:lnTo>
                  <a:pt x="133421" y="987156"/>
                </a:lnTo>
                <a:lnTo>
                  <a:pt x="106859" y="951468"/>
                </a:lnTo>
                <a:lnTo>
                  <a:pt x="82916" y="913835"/>
                </a:lnTo>
                <a:lnTo>
                  <a:pt x="61728" y="874393"/>
                </a:lnTo>
                <a:lnTo>
                  <a:pt x="43429" y="833278"/>
                </a:lnTo>
                <a:lnTo>
                  <a:pt x="28155" y="790623"/>
                </a:lnTo>
                <a:lnTo>
                  <a:pt x="16039" y="746564"/>
                </a:lnTo>
                <a:lnTo>
                  <a:pt x="7218" y="701236"/>
                </a:lnTo>
                <a:lnTo>
                  <a:pt x="1827" y="654774"/>
                </a:lnTo>
                <a:lnTo>
                  <a:pt x="0" y="607313"/>
                </a:lnTo>
                <a:close/>
              </a:path>
            </a:pathLst>
          </a:custGeom>
          <a:ln w="12192">
            <a:solidFill>
              <a:srgbClr val="585858"/>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5" name="object 29"/>
          <p:cNvSpPr/>
          <p:nvPr/>
        </p:nvSpPr>
        <p:spPr>
          <a:xfrm>
            <a:off x="10701655" y="2961005"/>
            <a:ext cx="216535" cy="216535"/>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6" name="object 30"/>
          <p:cNvSpPr/>
          <p:nvPr/>
        </p:nvSpPr>
        <p:spPr>
          <a:xfrm>
            <a:off x="10017760" y="948690"/>
            <a:ext cx="1584325" cy="1880235"/>
          </a:xfrm>
          <a:custGeom>
            <a:avLst/>
            <a:gdLst/>
            <a:ahLst/>
            <a:cxnLst/>
            <a:rect l="l" t="t" r="r" b="b"/>
            <a:pathLst>
              <a:path w="1584325" h="1880235">
                <a:moveTo>
                  <a:pt x="800520" y="1879976"/>
                </a:moveTo>
                <a:lnTo>
                  <a:pt x="646977" y="1559555"/>
                </a:lnTo>
                <a:lnTo>
                  <a:pt x="599824" y="1549375"/>
                </a:lnTo>
                <a:lnTo>
                  <a:pt x="553941" y="1536566"/>
                </a:lnTo>
                <a:lnTo>
                  <a:pt x="509395" y="1521223"/>
                </a:lnTo>
                <a:lnTo>
                  <a:pt x="466252" y="1503444"/>
                </a:lnTo>
                <a:lnTo>
                  <a:pt x="424578" y="1483323"/>
                </a:lnTo>
                <a:lnTo>
                  <a:pt x="384439" y="1460957"/>
                </a:lnTo>
                <a:lnTo>
                  <a:pt x="345902" y="1436441"/>
                </a:lnTo>
                <a:lnTo>
                  <a:pt x="309033" y="1409872"/>
                </a:lnTo>
                <a:lnTo>
                  <a:pt x="273898" y="1381346"/>
                </a:lnTo>
                <a:lnTo>
                  <a:pt x="240563" y="1350957"/>
                </a:lnTo>
                <a:lnTo>
                  <a:pt x="209095" y="1318803"/>
                </a:lnTo>
                <a:lnTo>
                  <a:pt x="179559" y="1284980"/>
                </a:lnTo>
                <a:lnTo>
                  <a:pt x="152022" y="1249582"/>
                </a:lnTo>
                <a:lnTo>
                  <a:pt x="126551" y="1212707"/>
                </a:lnTo>
                <a:lnTo>
                  <a:pt x="103211" y="1174450"/>
                </a:lnTo>
                <a:lnTo>
                  <a:pt x="82069" y="1134906"/>
                </a:lnTo>
                <a:lnTo>
                  <a:pt x="63191" y="1094173"/>
                </a:lnTo>
                <a:lnTo>
                  <a:pt x="46643" y="1052345"/>
                </a:lnTo>
                <a:lnTo>
                  <a:pt x="32492" y="1009519"/>
                </a:lnTo>
                <a:lnTo>
                  <a:pt x="20803" y="965791"/>
                </a:lnTo>
                <a:lnTo>
                  <a:pt x="11643" y="921256"/>
                </a:lnTo>
                <a:lnTo>
                  <a:pt x="5078" y="876011"/>
                </a:lnTo>
                <a:lnTo>
                  <a:pt x="1175" y="830152"/>
                </a:lnTo>
                <a:lnTo>
                  <a:pt x="0" y="783774"/>
                </a:lnTo>
                <a:lnTo>
                  <a:pt x="1618" y="736973"/>
                </a:lnTo>
                <a:lnTo>
                  <a:pt x="6096" y="689846"/>
                </a:lnTo>
                <a:lnTo>
                  <a:pt x="13501" y="642488"/>
                </a:lnTo>
                <a:lnTo>
                  <a:pt x="23760" y="595655"/>
                </a:lnTo>
                <a:lnTo>
                  <a:pt x="36666" y="550084"/>
                </a:lnTo>
                <a:lnTo>
                  <a:pt x="52121" y="505840"/>
                </a:lnTo>
                <a:lnTo>
                  <a:pt x="70030" y="462990"/>
                </a:lnTo>
                <a:lnTo>
                  <a:pt x="90295" y="421599"/>
                </a:lnTo>
                <a:lnTo>
                  <a:pt x="112820" y="381733"/>
                </a:lnTo>
                <a:lnTo>
                  <a:pt x="137508" y="343458"/>
                </a:lnTo>
                <a:lnTo>
                  <a:pt x="164264" y="306840"/>
                </a:lnTo>
                <a:lnTo>
                  <a:pt x="192990" y="271944"/>
                </a:lnTo>
                <a:lnTo>
                  <a:pt x="223589" y="238837"/>
                </a:lnTo>
                <a:lnTo>
                  <a:pt x="255966" y="207584"/>
                </a:lnTo>
                <a:lnTo>
                  <a:pt x="290024" y="178251"/>
                </a:lnTo>
                <a:lnTo>
                  <a:pt x="325665" y="150904"/>
                </a:lnTo>
                <a:lnTo>
                  <a:pt x="362795" y="125609"/>
                </a:lnTo>
                <a:lnTo>
                  <a:pt x="401315" y="102432"/>
                </a:lnTo>
                <a:lnTo>
                  <a:pt x="441130" y="81438"/>
                </a:lnTo>
                <a:lnTo>
                  <a:pt x="482143" y="62694"/>
                </a:lnTo>
                <a:lnTo>
                  <a:pt x="524257" y="46265"/>
                </a:lnTo>
                <a:lnTo>
                  <a:pt x="567376" y="32217"/>
                </a:lnTo>
                <a:lnTo>
                  <a:pt x="611404" y="20616"/>
                </a:lnTo>
                <a:lnTo>
                  <a:pt x="656243" y="11528"/>
                </a:lnTo>
                <a:lnTo>
                  <a:pt x="701797" y="5019"/>
                </a:lnTo>
                <a:lnTo>
                  <a:pt x="747970" y="1154"/>
                </a:lnTo>
                <a:lnTo>
                  <a:pt x="794666" y="0"/>
                </a:lnTo>
                <a:lnTo>
                  <a:pt x="841786" y="1621"/>
                </a:lnTo>
                <a:lnTo>
                  <a:pt x="889236" y="6085"/>
                </a:lnTo>
                <a:lnTo>
                  <a:pt x="936918" y="13457"/>
                </a:lnTo>
                <a:lnTo>
                  <a:pt x="984057" y="23637"/>
                </a:lnTo>
                <a:lnTo>
                  <a:pt x="1029927" y="36446"/>
                </a:lnTo>
                <a:lnTo>
                  <a:pt x="1074462" y="51788"/>
                </a:lnTo>
                <a:lnTo>
                  <a:pt x="1117594" y="69568"/>
                </a:lnTo>
                <a:lnTo>
                  <a:pt x="1159258" y="89689"/>
                </a:lnTo>
                <a:lnTo>
                  <a:pt x="1199388" y="112055"/>
                </a:lnTo>
                <a:lnTo>
                  <a:pt x="1237917" y="136570"/>
                </a:lnTo>
                <a:lnTo>
                  <a:pt x="1274779" y="163139"/>
                </a:lnTo>
                <a:lnTo>
                  <a:pt x="1309907" y="191666"/>
                </a:lnTo>
                <a:lnTo>
                  <a:pt x="1343236" y="222054"/>
                </a:lnTo>
                <a:lnTo>
                  <a:pt x="1374700" y="254208"/>
                </a:lnTo>
                <a:lnTo>
                  <a:pt x="1404230" y="288032"/>
                </a:lnTo>
                <a:lnTo>
                  <a:pt x="1431763" y="323429"/>
                </a:lnTo>
                <a:lnTo>
                  <a:pt x="1457231" y="360305"/>
                </a:lnTo>
                <a:lnTo>
                  <a:pt x="1480568" y="398562"/>
                </a:lnTo>
                <a:lnTo>
                  <a:pt x="1501707" y="438105"/>
                </a:lnTo>
                <a:lnTo>
                  <a:pt x="1520583" y="478839"/>
                </a:lnTo>
                <a:lnTo>
                  <a:pt x="1537129" y="520667"/>
                </a:lnTo>
                <a:lnTo>
                  <a:pt x="1551279" y="563492"/>
                </a:lnTo>
                <a:lnTo>
                  <a:pt x="1562967" y="607221"/>
                </a:lnTo>
                <a:lnTo>
                  <a:pt x="1572126" y="651755"/>
                </a:lnTo>
                <a:lnTo>
                  <a:pt x="1578690" y="697000"/>
                </a:lnTo>
                <a:lnTo>
                  <a:pt x="1582593" y="742860"/>
                </a:lnTo>
                <a:lnTo>
                  <a:pt x="1583768" y="789238"/>
                </a:lnTo>
                <a:lnTo>
                  <a:pt x="1582150" y="836038"/>
                </a:lnTo>
                <a:lnTo>
                  <a:pt x="1577672" y="883166"/>
                </a:lnTo>
                <a:lnTo>
                  <a:pt x="1570267" y="930524"/>
                </a:lnTo>
                <a:lnTo>
                  <a:pt x="1560005" y="977269"/>
                </a:lnTo>
                <a:lnTo>
                  <a:pt x="1547031" y="1022921"/>
                </a:lnTo>
                <a:lnTo>
                  <a:pt x="1531433" y="1067391"/>
                </a:lnTo>
                <a:lnTo>
                  <a:pt x="1513298" y="1110590"/>
                </a:lnTo>
                <a:lnTo>
                  <a:pt x="1492712" y="1152432"/>
                </a:lnTo>
                <a:lnTo>
                  <a:pt x="1469762" y="1192829"/>
                </a:lnTo>
                <a:lnTo>
                  <a:pt x="1444535" y="1231691"/>
                </a:lnTo>
                <a:lnTo>
                  <a:pt x="1417119" y="1268931"/>
                </a:lnTo>
                <a:lnTo>
                  <a:pt x="1387600" y="1304461"/>
                </a:lnTo>
                <a:lnTo>
                  <a:pt x="1356065" y="1338194"/>
                </a:lnTo>
                <a:lnTo>
                  <a:pt x="1322602" y="1370040"/>
                </a:lnTo>
                <a:lnTo>
                  <a:pt x="1287297" y="1399913"/>
                </a:lnTo>
                <a:lnTo>
                  <a:pt x="1250236" y="1427723"/>
                </a:lnTo>
                <a:lnTo>
                  <a:pt x="1211508" y="1453384"/>
                </a:lnTo>
                <a:lnTo>
                  <a:pt x="1171199" y="1476806"/>
                </a:lnTo>
                <a:lnTo>
                  <a:pt x="1129396" y="1497903"/>
                </a:lnTo>
                <a:lnTo>
                  <a:pt x="1086186" y="1516585"/>
                </a:lnTo>
                <a:lnTo>
                  <a:pt x="1041656" y="1532766"/>
                </a:lnTo>
                <a:lnTo>
                  <a:pt x="995892" y="1546356"/>
                </a:lnTo>
                <a:lnTo>
                  <a:pt x="948983" y="1557269"/>
                </a:lnTo>
                <a:lnTo>
                  <a:pt x="800520" y="1879976"/>
                </a:lnTo>
                <a:close/>
              </a:path>
            </a:pathLst>
          </a:custGeom>
          <a:ln w="19812">
            <a:solidFill>
              <a:srgbClr val="585858"/>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7" name="object 31"/>
          <p:cNvSpPr/>
          <p:nvPr/>
        </p:nvSpPr>
        <p:spPr>
          <a:xfrm>
            <a:off x="10201910" y="1132205"/>
            <a:ext cx="1213485" cy="1213485"/>
          </a:xfrm>
          <a:custGeom>
            <a:avLst/>
            <a:gdLst/>
            <a:ahLst/>
            <a:cxnLst/>
            <a:rect l="l" t="t" r="r" b="b"/>
            <a:pathLst>
              <a:path w="1213484" h="1213485">
                <a:moveTo>
                  <a:pt x="606551" y="0"/>
                </a:moveTo>
                <a:lnTo>
                  <a:pt x="559145" y="1824"/>
                </a:lnTo>
                <a:lnTo>
                  <a:pt x="512737" y="7208"/>
                </a:lnTo>
                <a:lnTo>
                  <a:pt x="467463" y="16017"/>
                </a:lnTo>
                <a:lnTo>
                  <a:pt x="423457" y="28116"/>
                </a:lnTo>
                <a:lnTo>
                  <a:pt x="380854" y="43370"/>
                </a:lnTo>
                <a:lnTo>
                  <a:pt x="339789" y="61644"/>
                </a:lnTo>
                <a:lnTo>
                  <a:pt x="300397" y="82803"/>
                </a:lnTo>
                <a:lnTo>
                  <a:pt x="262812" y="106714"/>
                </a:lnTo>
                <a:lnTo>
                  <a:pt x="227169" y="133241"/>
                </a:lnTo>
                <a:lnTo>
                  <a:pt x="193603" y="162248"/>
                </a:lnTo>
                <a:lnTo>
                  <a:pt x="162248" y="193603"/>
                </a:lnTo>
                <a:lnTo>
                  <a:pt x="133241" y="227169"/>
                </a:lnTo>
                <a:lnTo>
                  <a:pt x="106714" y="262812"/>
                </a:lnTo>
                <a:lnTo>
                  <a:pt x="82803" y="300397"/>
                </a:lnTo>
                <a:lnTo>
                  <a:pt x="61644" y="339789"/>
                </a:lnTo>
                <a:lnTo>
                  <a:pt x="43370" y="380854"/>
                </a:lnTo>
                <a:lnTo>
                  <a:pt x="28116" y="423457"/>
                </a:lnTo>
                <a:lnTo>
                  <a:pt x="16017" y="467463"/>
                </a:lnTo>
                <a:lnTo>
                  <a:pt x="7208" y="512737"/>
                </a:lnTo>
                <a:lnTo>
                  <a:pt x="1824" y="559145"/>
                </a:lnTo>
                <a:lnTo>
                  <a:pt x="0" y="606551"/>
                </a:lnTo>
                <a:lnTo>
                  <a:pt x="1824" y="653958"/>
                </a:lnTo>
                <a:lnTo>
                  <a:pt x="7208" y="700366"/>
                </a:lnTo>
                <a:lnTo>
                  <a:pt x="16017" y="745640"/>
                </a:lnTo>
                <a:lnTo>
                  <a:pt x="28116" y="789646"/>
                </a:lnTo>
                <a:lnTo>
                  <a:pt x="43370" y="832249"/>
                </a:lnTo>
                <a:lnTo>
                  <a:pt x="61644" y="873314"/>
                </a:lnTo>
                <a:lnTo>
                  <a:pt x="82804" y="912706"/>
                </a:lnTo>
                <a:lnTo>
                  <a:pt x="106714" y="950291"/>
                </a:lnTo>
                <a:lnTo>
                  <a:pt x="133241" y="985934"/>
                </a:lnTo>
                <a:lnTo>
                  <a:pt x="162248" y="1019500"/>
                </a:lnTo>
                <a:lnTo>
                  <a:pt x="193603" y="1050855"/>
                </a:lnTo>
                <a:lnTo>
                  <a:pt x="227169" y="1079862"/>
                </a:lnTo>
                <a:lnTo>
                  <a:pt x="262812" y="1106389"/>
                </a:lnTo>
                <a:lnTo>
                  <a:pt x="300397" y="1130300"/>
                </a:lnTo>
                <a:lnTo>
                  <a:pt x="339789" y="1151459"/>
                </a:lnTo>
                <a:lnTo>
                  <a:pt x="380854" y="1169733"/>
                </a:lnTo>
                <a:lnTo>
                  <a:pt x="423457" y="1184987"/>
                </a:lnTo>
                <a:lnTo>
                  <a:pt x="467463" y="1197086"/>
                </a:lnTo>
                <a:lnTo>
                  <a:pt x="512737" y="1205895"/>
                </a:lnTo>
                <a:lnTo>
                  <a:pt x="559145" y="1211279"/>
                </a:lnTo>
                <a:lnTo>
                  <a:pt x="606551" y="1213104"/>
                </a:lnTo>
                <a:lnTo>
                  <a:pt x="653958" y="1211279"/>
                </a:lnTo>
                <a:lnTo>
                  <a:pt x="700366" y="1205895"/>
                </a:lnTo>
                <a:lnTo>
                  <a:pt x="745640" y="1197086"/>
                </a:lnTo>
                <a:lnTo>
                  <a:pt x="789646" y="1184987"/>
                </a:lnTo>
                <a:lnTo>
                  <a:pt x="832249" y="1169733"/>
                </a:lnTo>
                <a:lnTo>
                  <a:pt x="873314" y="1151459"/>
                </a:lnTo>
                <a:lnTo>
                  <a:pt x="912706" y="1130300"/>
                </a:lnTo>
                <a:lnTo>
                  <a:pt x="950291" y="1106389"/>
                </a:lnTo>
                <a:lnTo>
                  <a:pt x="985934" y="1079862"/>
                </a:lnTo>
                <a:lnTo>
                  <a:pt x="1019500" y="1050855"/>
                </a:lnTo>
                <a:lnTo>
                  <a:pt x="1050855" y="1019500"/>
                </a:lnTo>
                <a:lnTo>
                  <a:pt x="1079862" y="985934"/>
                </a:lnTo>
                <a:lnTo>
                  <a:pt x="1106389" y="950291"/>
                </a:lnTo>
                <a:lnTo>
                  <a:pt x="1130300" y="912706"/>
                </a:lnTo>
                <a:lnTo>
                  <a:pt x="1151459" y="873314"/>
                </a:lnTo>
                <a:lnTo>
                  <a:pt x="1169733" y="832249"/>
                </a:lnTo>
                <a:lnTo>
                  <a:pt x="1184987" y="789646"/>
                </a:lnTo>
                <a:lnTo>
                  <a:pt x="1197086" y="745640"/>
                </a:lnTo>
                <a:lnTo>
                  <a:pt x="1205895" y="700366"/>
                </a:lnTo>
                <a:lnTo>
                  <a:pt x="1211279" y="653958"/>
                </a:lnTo>
                <a:lnTo>
                  <a:pt x="1213103" y="606551"/>
                </a:lnTo>
                <a:lnTo>
                  <a:pt x="1211279" y="559145"/>
                </a:lnTo>
                <a:lnTo>
                  <a:pt x="1205895" y="512737"/>
                </a:lnTo>
                <a:lnTo>
                  <a:pt x="1197086" y="467463"/>
                </a:lnTo>
                <a:lnTo>
                  <a:pt x="1184987" y="423457"/>
                </a:lnTo>
                <a:lnTo>
                  <a:pt x="1169733" y="380854"/>
                </a:lnTo>
                <a:lnTo>
                  <a:pt x="1151459" y="339789"/>
                </a:lnTo>
                <a:lnTo>
                  <a:pt x="1130299" y="300397"/>
                </a:lnTo>
                <a:lnTo>
                  <a:pt x="1106389" y="262812"/>
                </a:lnTo>
                <a:lnTo>
                  <a:pt x="1079862" y="227169"/>
                </a:lnTo>
                <a:lnTo>
                  <a:pt x="1050855" y="193603"/>
                </a:lnTo>
                <a:lnTo>
                  <a:pt x="1019500" y="162248"/>
                </a:lnTo>
                <a:lnTo>
                  <a:pt x="985934" y="133241"/>
                </a:lnTo>
                <a:lnTo>
                  <a:pt x="950291" y="106714"/>
                </a:lnTo>
                <a:lnTo>
                  <a:pt x="912706" y="82804"/>
                </a:lnTo>
                <a:lnTo>
                  <a:pt x="873314" y="61644"/>
                </a:lnTo>
                <a:lnTo>
                  <a:pt x="832249" y="43370"/>
                </a:lnTo>
                <a:lnTo>
                  <a:pt x="789646" y="28116"/>
                </a:lnTo>
                <a:lnTo>
                  <a:pt x="745640" y="16017"/>
                </a:lnTo>
                <a:lnTo>
                  <a:pt x="700366" y="7208"/>
                </a:lnTo>
                <a:lnTo>
                  <a:pt x="653958" y="1824"/>
                </a:lnTo>
                <a:lnTo>
                  <a:pt x="606551" y="0"/>
                </a:lnTo>
                <a:close/>
              </a:path>
            </a:pathLst>
          </a:custGeom>
          <a:solidFill>
            <a:srgbClr val="017ACF"/>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9" name="object 33"/>
          <p:cNvSpPr txBox="1"/>
          <p:nvPr/>
        </p:nvSpPr>
        <p:spPr>
          <a:xfrm>
            <a:off x="395605" y="5216525"/>
            <a:ext cx="2069465" cy="516255"/>
          </a:xfrm>
          <a:prstGeom prst="rect">
            <a:avLst/>
          </a:prstGeom>
        </p:spPr>
        <p:txBody>
          <a:bodyPr vert="horz" wrap="square" lIns="0" tIns="12065" rIns="0" bIns="0" rtlCol="0">
            <a:spAutoFit/>
          </a:bodyPr>
          <a:lstStyle/>
          <a:p>
            <a:pPr marL="12700" marR="5080" algn="ctr">
              <a:lnSpc>
                <a:spcPct val="100000"/>
              </a:lnSpc>
              <a:spcBef>
                <a:spcPts val="95"/>
              </a:spcBef>
            </a:pPr>
            <a:r>
              <a:rPr lang="en-US"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2020</a:t>
            </a:r>
            <a:r>
              <a:rPr lang="zh-CN" altLang="en-US"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年</a:t>
            </a:r>
            <a:r>
              <a:rPr lang="en-US" altLang="zh-CN"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3</a:t>
            </a:r>
            <a:r>
              <a:rPr lang="zh-CN" altLang="en-US"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月下旬</a:t>
            </a:r>
          </a:p>
          <a:p>
            <a:pPr marL="12700" marR="5080" algn="ctr">
              <a:lnSpc>
                <a:spcPct val="100000"/>
              </a:lnSpc>
              <a:spcBef>
                <a:spcPts val="95"/>
              </a:spcBef>
            </a:pPr>
            <a:r>
              <a:rPr lang="zh-CN" altLang="en-US"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项目立项；前期调研</a:t>
            </a:r>
          </a:p>
        </p:txBody>
      </p:sp>
      <p:sp>
        <p:nvSpPr>
          <p:cNvPr id="87" name="object 23"/>
          <p:cNvSpPr/>
          <p:nvPr/>
        </p:nvSpPr>
        <p:spPr>
          <a:xfrm>
            <a:off x="6054725" y="3438525"/>
            <a:ext cx="216535" cy="216535"/>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88" name="object 33"/>
          <p:cNvSpPr txBox="1"/>
          <p:nvPr/>
        </p:nvSpPr>
        <p:spPr>
          <a:xfrm>
            <a:off x="2648585" y="3298190"/>
            <a:ext cx="2069465" cy="762635"/>
          </a:xfrm>
          <a:prstGeom prst="rect">
            <a:avLst/>
          </a:prstGeom>
        </p:spPr>
        <p:txBody>
          <a:bodyPr vert="horz" wrap="square" lIns="0" tIns="12065" rIns="0" bIns="0" rtlCol="0">
            <a:spAutoFit/>
          </a:bodyPr>
          <a:lstStyle/>
          <a:p>
            <a:pPr marL="12700" marR="5080" algn="ctr">
              <a:lnSpc>
                <a:spcPct val="100000"/>
              </a:lnSpc>
              <a:spcBef>
                <a:spcPts val="95"/>
              </a:spcBef>
            </a:pPr>
            <a:r>
              <a:rPr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2020年4月上旬-中旬</a:t>
            </a:r>
          </a:p>
          <a:p>
            <a:pPr marL="12700" marR="5080" algn="l">
              <a:lnSpc>
                <a:spcPct val="100000"/>
              </a:lnSpc>
              <a:spcBef>
                <a:spcPts val="95"/>
              </a:spcBef>
            </a:pPr>
            <a:r>
              <a:rPr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项目具体需求分析，原型设计</a:t>
            </a:r>
          </a:p>
        </p:txBody>
      </p:sp>
      <p:sp>
        <p:nvSpPr>
          <p:cNvPr id="89" name="object 33"/>
          <p:cNvSpPr txBox="1"/>
          <p:nvPr/>
        </p:nvSpPr>
        <p:spPr>
          <a:xfrm>
            <a:off x="5128260" y="3768090"/>
            <a:ext cx="2410460" cy="516255"/>
          </a:xfrm>
          <a:prstGeom prst="rect">
            <a:avLst/>
          </a:prstGeom>
        </p:spPr>
        <p:txBody>
          <a:bodyPr vert="horz" wrap="square" lIns="0" tIns="12065" rIns="0" bIns="0" rtlCol="0">
            <a:spAutoFit/>
          </a:bodyPr>
          <a:lstStyle/>
          <a:p>
            <a:pPr marL="12700" marR="5080" algn="ctr">
              <a:lnSpc>
                <a:spcPct val="100000"/>
              </a:lnSpc>
              <a:spcBef>
                <a:spcPts val="95"/>
              </a:spcBef>
            </a:pPr>
            <a:r>
              <a:rPr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2020年4月下旬-7月下旬</a:t>
            </a:r>
          </a:p>
          <a:p>
            <a:pPr marL="12700" marR="5080" algn="ctr">
              <a:lnSpc>
                <a:spcPct val="100000"/>
              </a:lnSpc>
              <a:spcBef>
                <a:spcPts val="95"/>
              </a:spcBef>
            </a:pPr>
            <a:r>
              <a:rPr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线上管理系统研发阶段</a:t>
            </a:r>
          </a:p>
        </p:txBody>
      </p:sp>
      <p:sp>
        <p:nvSpPr>
          <p:cNvPr id="90" name="object 33"/>
          <p:cNvSpPr txBox="1"/>
          <p:nvPr/>
        </p:nvSpPr>
        <p:spPr>
          <a:xfrm>
            <a:off x="7539355" y="2244090"/>
            <a:ext cx="2069465" cy="762635"/>
          </a:xfrm>
          <a:prstGeom prst="rect">
            <a:avLst/>
          </a:prstGeom>
        </p:spPr>
        <p:txBody>
          <a:bodyPr vert="horz" wrap="square" lIns="0" tIns="12065" rIns="0" bIns="0" rtlCol="0">
            <a:spAutoFit/>
          </a:bodyPr>
          <a:lstStyle/>
          <a:p>
            <a:pPr marL="12700" marR="5080" algn="ctr">
              <a:lnSpc>
                <a:spcPct val="100000"/>
              </a:lnSpc>
              <a:spcBef>
                <a:spcPts val="95"/>
              </a:spcBef>
            </a:pPr>
            <a:r>
              <a:rPr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2020年8月上旬</a:t>
            </a:r>
          </a:p>
          <a:p>
            <a:pPr marL="12700" marR="5080" algn="l">
              <a:lnSpc>
                <a:spcPct val="100000"/>
              </a:lnSpc>
              <a:spcBef>
                <a:spcPts val="95"/>
              </a:spcBef>
            </a:pPr>
            <a:r>
              <a:rPr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项目一期测试，试运行，项目推广</a:t>
            </a:r>
          </a:p>
        </p:txBody>
      </p:sp>
      <p:sp>
        <p:nvSpPr>
          <p:cNvPr id="91" name="object 33"/>
          <p:cNvSpPr txBox="1"/>
          <p:nvPr/>
        </p:nvSpPr>
        <p:spPr>
          <a:xfrm>
            <a:off x="9773920" y="3193415"/>
            <a:ext cx="2069465" cy="516255"/>
          </a:xfrm>
          <a:prstGeom prst="rect">
            <a:avLst/>
          </a:prstGeom>
        </p:spPr>
        <p:txBody>
          <a:bodyPr vert="horz" wrap="square" lIns="0" tIns="12065" rIns="0" bIns="0" rtlCol="0">
            <a:spAutoFit/>
          </a:bodyPr>
          <a:lstStyle/>
          <a:p>
            <a:pPr marL="12700" marR="5080" algn="ctr">
              <a:lnSpc>
                <a:spcPct val="100000"/>
              </a:lnSpc>
              <a:spcBef>
                <a:spcPts val="95"/>
              </a:spcBef>
            </a:pPr>
            <a:r>
              <a:rPr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2020年9月上旬</a:t>
            </a:r>
          </a:p>
          <a:p>
            <a:pPr marL="12700" marR="5080" algn="ctr">
              <a:lnSpc>
                <a:spcPct val="100000"/>
              </a:lnSpc>
              <a:spcBef>
                <a:spcPts val="95"/>
              </a:spcBef>
            </a:pPr>
            <a:r>
              <a:rPr sz="1600" spc="7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项目一期正式上线</a:t>
            </a:r>
          </a:p>
        </p:txBody>
      </p:sp>
      <p:grpSp>
        <p:nvGrpSpPr>
          <p:cNvPr id="98" name="组合 97"/>
          <p:cNvGrpSpPr/>
          <p:nvPr/>
        </p:nvGrpSpPr>
        <p:grpSpPr>
          <a:xfrm>
            <a:off x="882650" y="5844540"/>
            <a:ext cx="1094740" cy="304800"/>
            <a:chOff x="8151" y="7947"/>
            <a:chExt cx="1724" cy="480"/>
          </a:xfrm>
        </p:grpSpPr>
        <p:sp>
          <p:nvSpPr>
            <p:cNvPr id="93" name="矩形 92"/>
            <p:cNvSpPr/>
            <p:nvPr/>
          </p:nvSpPr>
          <p:spPr>
            <a:xfrm>
              <a:off x="8151" y="7947"/>
              <a:ext cx="240" cy="4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4" name="矩形 93"/>
            <p:cNvSpPr/>
            <p:nvPr/>
          </p:nvSpPr>
          <p:spPr>
            <a:xfrm>
              <a:off x="8522"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5" name="矩形 94"/>
            <p:cNvSpPr/>
            <p:nvPr/>
          </p:nvSpPr>
          <p:spPr>
            <a:xfrm>
              <a:off x="8893"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6" name="矩形 95"/>
            <p:cNvSpPr/>
            <p:nvPr/>
          </p:nvSpPr>
          <p:spPr>
            <a:xfrm>
              <a:off x="9264"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7" name="矩形 96"/>
            <p:cNvSpPr/>
            <p:nvPr/>
          </p:nvSpPr>
          <p:spPr>
            <a:xfrm>
              <a:off x="9635"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3135948" y="2916555"/>
            <a:ext cx="1094740" cy="304800"/>
            <a:chOff x="8151" y="7947"/>
            <a:chExt cx="1724" cy="480"/>
          </a:xfrm>
        </p:grpSpPr>
        <p:sp>
          <p:nvSpPr>
            <p:cNvPr id="100" name="矩形 99"/>
            <p:cNvSpPr/>
            <p:nvPr/>
          </p:nvSpPr>
          <p:spPr>
            <a:xfrm>
              <a:off x="8151" y="7947"/>
              <a:ext cx="240" cy="4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1" name="矩形 100"/>
            <p:cNvSpPr/>
            <p:nvPr/>
          </p:nvSpPr>
          <p:spPr>
            <a:xfrm>
              <a:off x="8522" y="7947"/>
              <a:ext cx="240" cy="480"/>
            </a:xfrm>
            <a:prstGeom prst="rect">
              <a:avLst/>
            </a:prstGeom>
            <a:solidFill>
              <a:srgbClr val="4F80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2" name="矩形 101"/>
            <p:cNvSpPr/>
            <p:nvPr/>
          </p:nvSpPr>
          <p:spPr>
            <a:xfrm>
              <a:off x="8893"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3" name="矩形 102"/>
            <p:cNvSpPr/>
            <p:nvPr/>
          </p:nvSpPr>
          <p:spPr>
            <a:xfrm>
              <a:off x="9264"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 name="矩形 103"/>
            <p:cNvSpPr/>
            <p:nvPr/>
          </p:nvSpPr>
          <p:spPr>
            <a:xfrm>
              <a:off x="9635"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5786120" y="4373245"/>
            <a:ext cx="1094740" cy="304800"/>
            <a:chOff x="8151" y="7947"/>
            <a:chExt cx="1724" cy="480"/>
          </a:xfrm>
        </p:grpSpPr>
        <p:sp>
          <p:nvSpPr>
            <p:cNvPr id="106" name="矩形 105"/>
            <p:cNvSpPr/>
            <p:nvPr/>
          </p:nvSpPr>
          <p:spPr>
            <a:xfrm>
              <a:off x="8151" y="7947"/>
              <a:ext cx="240" cy="4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矩形 106"/>
            <p:cNvSpPr/>
            <p:nvPr/>
          </p:nvSpPr>
          <p:spPr>
            <a:xfrm>
              <a:off x="8522" y="7947"/>
              <a:ext cx="240" cy="480"/>
            </a:xfrm>
            <a:prstGeom prst="rect">
              <a:avLst/>
            </a:prstGeom>
            <a:solidFill>
              <a:srgbClr val="4F80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8" name="矩形 107"/>
            <p:cNvSpPr/>
            <p:nvPr/>
          </p:nvSpPr>
          <p:spPr>
            <a:xfrm>
              <a:off x="8893" y="7947"/>
              <a:ext cx="240" cy="480"/>
            </a:xfrm>
            <a:prstGeom prst="rect">
              <a:avLst/>
            </a:prstGeom>
            <a:solidFill>
              <a:srgbClr val="4F80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9" name="矩形 108"/>
            <p:cNvSpPr/>
            <p:nvPr/>
          </p:nvSpPr>
          <p:spPr>
            <a:xfrm>
              <a:off x="9264"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0" name="矩形 109"/>
            <p:cNvSpPr/>
            <p:nvPr/>
          </p:nvSpPr>
          <p:spPr>
            <a:xfrm>
              <a:off x="9635"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8026718" y="1899920"/>
            <a:ext cx="1094740" cy="304800"/>
            <a:chOff x="8151" y="7947"/>
            <a:chExt cx="1724" cy="480"/>
          </a:xfrm>
        </p:grpSpPr>
        <p:sp>
          <p:nvSpPr>
            <p:cNvPr id="118" name="矩形 117"/>
            <p:cNvSpPr/>
            <p:nvPr/>
          </p:nvSpPr>
          <p:spPr>
            <a:xfrm>
              <a:off x="8151" y="7947"/>
              <a:ext cx="240" cy="4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9" name="矩形 118"/>
            <p:cNvSpPr/>
            <p:nvPr/>
          </p:nvSpPr>
          <p:spPr>
            <a:xfrm>
              <a:off x="8522" y="7947"/>
              <a:ext cx="240" cy="480"/>
            </a:xfrm>
            <a:prstGeom prst="rect">
              <a:avLst/>
            </a:prstGeom>
            <a:solidFill>
              <a:srgbClr val="4F80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0" name="矩形 119"/>
            <p:cNvSpPr/>
            <p:nvPr/>
          </p:nvSpPr>
          <p:spPr>
            <a:xfrm>
              <a:off x="8893" y="7947"/>
              <a:ext cx="240" cy="480"/>
            </a:xfrm>
            <a:prstGeom prst="rect">
              <a:avLst/>
            </a:prstGeom>
            <a:solidFill>
              <a:srgbClr val="4F80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1" name="矩形 120"/>
            <p:cNvSpPr/>
            <p:nvPr/>
          </p:nvSpPr>
          <p:spPr>
            <a:xfrm>
              <a:off x="9264" y="7947"/>
              <a:ext cx="240" cy="480"/>
            </a:xfrm>
            <a:prstGeom prst="rect">
              <a:avLst/>
            </a:prstGeom>
            <a:solidFill>
              <a:srgbClr val="4F80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2" name="矩形 121"/>
            <p:cNvSpPr/>
            <p:nvPr/>
          </p:nvSpPr>
          <p:spPr>
            <a:xfrm>
              <a:off x="9635" y="7947"/>
              <a:ext cx="240" cy="4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10261283" y="3756025"/>
            <a:ext cx="1094740" cy="304800"/>
            <a:chOff x="8151" y="7947"/>
            <a:chExt cx="1724" cy="480"/>
          </a:xfrm>
        </p:grpSpPr>
        <p:sp>
          <p:nvSpPr>
            <p:cNvPr id="124" name="矩形 123"/>
            <p:cNvSpPr/>
            <p:nvPr/>
          </p:nvSpPr>
          <p:spPr>
            <a:xfrm>
              <a:off x="8151" y="7947"/>
              <a:ext cx="240" cy="4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矩形 124"/>
            <p:cNvSpPr/>
            <p:nvPr/>
          </p:nvSpPr>
          <p:spPr>
            <a:xfrm>
              <a:off x="8522" y="7947"/>
              <a:ext cx="240" cy="480"/>
            </a:xfrm>
            <a:prstGeom prst="rect">
              <a:avLst/>
            </a:prstGeom>
            <a:solidFill>
              <a:srgbClr val="4F80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6" name="矩形 125"/>
            <p:cNvSpPr/>
            <p:nvPr/>
          </p:nvSpPr>
          <p:spPr>
            <a:xfrm>
              <a:off x="8893" y="7947"/>
              <a:ext cx="240" cy="480"/>
            </a:xfrm>
            <a:prstGeom prst="rect">
              <a:avLst/>
            </a:prstGeom>
            <a:solidFill>
              <a:srgbClr val="4F80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7" name="矩形 126"/>
            <p:cNvSpPr/>
            <p:nvPr/>
          </p:nvSpPr>
          <p:spPr>
            <a:xfrm>
              <a:off x="9264" y="7947"/>
              <a:ext cx="240" cy="480"/>
            </a:xfrm>
            <a:prstGeom prst="rect">
              <a:avLst/>
            </a:prstGeom>
            <a:solidFill>
              <a:srgbClr val="4F80B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8" name="矩形 127"/>
            <p:cNvSpPr/>
            <p:nvPr/>
          </p:nvSpPr>
          <p:spPr>
            <a:xfrm>
              <a:off x="9635" y="7947"/>
              <a:ext cx="240" cy="48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31" name="object 6"/>
          <p:cNvSpPr/>
          <p:nvPr/>
        </p:nvSpPr>
        <p:spPr>
          <a:xfrm>
            <a:off x="679450" y="399415"/>
            <a:ext cx="2845435" cy="597535"/>
          </a:xfrm>
          <a:prstGeom prst="rect">
            <a:avLst/>
          </a:prstGeom>
          <a:blipFill>
            <a:blip r:embed="rId4"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32" name="object 7"/>
          <p:cNvSpPr txBox="1">
            <a:spLocks noGrp="1"/>
          </p:cNvSpPr>
          <p:nvPr>
            <p:ph type="title" idx="4294967295"/>
          </p:nvPr>
        </p:nvSpPr>
        <p:spPr>
          <a:xfrm>
            <a:off x="566102" y="301625"/>
            <a:ext cx="2822575"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p>
            <a:pPr algn="ctr" rtl="0"/>
            <a:r>
              <a:rPr sz="2000" b="1" kern="1200" spc="300" dirty="0" err="1">
                <a:solidFill>
                  <a:srgbClr val="017ACF"/>
                </a:solidFill>
                <a:latin typeface="微软雅黑" panose="020B0503020204020204" pitchFamily="34" charset="-122"/>
              </a:rPr>
              <a:t>项目预计推进计划</a:t>
            </a:r>
            <a:endParaRPr sz="2000" b="1" kern="1200" spc="300" dirty="0">
              <a:solidFill>
                <a:srgbClr val="017ACF"/>
              </a:solidFill>
              <a:latin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3162300"/>
            <a:ext cx="12191999" cy="3364991"/>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 name="object 4"/>
          <p:cNvSpPr/>
          <p:nvPr/>
        </p:nvSpPr>
        <p:spPr>
          <a:xfrm>
            <a:off x="0" y="6527291"/>
            <a:ext cx="12192000" cy="330835"/>
          </a:xfrm>
          <a:custGeom>
            <a:avLst/>
            <a:gdLst/>
            <a:ahLst/>
            <a:cxnLst/>
            <a:rect l="l" t="t" r="r" b="b"/>
            <a:pathLst>
              <a:path w="12192000" h="330834">
                <a:moveTo>
                  <a:pt x="12192000" y="0"/>
                </a:moveTo>
                <a:lnTo>
                  <a:pt x="0" y="0"/>
                </a:lnTo>
                <a:lnTo>
                  <a:pt x="0" y="330708"/>
                </a:lnTo>
                <a:lnTo>
                  <a:pt x="12192000" y="330708"/>
                </a:lnTo>
                <a:lnTo>
                  <a:pt x="12192000" y="0"/>
                </a:lnTo>
                <a:close/>
              </a:path>
            </a:pathLst>
          </a:custGeom>
          <a:solidFill>
            <a:srgbClr val="D9D9D9">
              <a:alpha val="79998"/>
            </a:srgbClr>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 name="object 5"/>
          <p:cNvSpPr/>
          <p:nvPr/>
        </p:nvSpPr>
        <p:spPr>
          <a:xfrm>
            <a:off x="0" y="1688592"/>
            <a:ext cx="12192000" cy="2039111"/>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 name="object 6"/>
          <p:cNvSpPr txBox="1"/>
          <p:nvPr/>
        </p:nvSpPr>
        <p:spPr>
          <a:xfrm>
            <a:off x="3710305" y="1772285"/>
            <a:ext cx="4771390" cy="1666875"/>
          </a:xfrm>
          <a:prstGeom prst="rect">
            <a:avLst/>
          </a:prstGeom>
        </p:spPr>
        <p:txBody>
          <a:bodyPr vert="horz" wrap="square" lIns="0" tIns="12700" rIns="0" bIns="0" rtlCol="0">
            <a:spAutoFit/>
          </a:bodyPr>
          <a:lstStyle/>
          <a:p>
            <a:pPr algn="ctr">
              <a:lnSpc>
                <a:spcPts val="7770"/>
              </a:lnSpc>
              <a:spcBef>
                <a:spcPts val="100"/>
              </a:spcBef>
            </a:pPr>
            <a:r>
              <a:rPr sz="6600" spc="45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THANKS</a:t>
            </a:r>
            <a:endParaRPr sz="6600">
              <a:latin typeface="微软雅黑" panose="020B0503020204020204" pitchFamily="34" charset="-122"/>
              <a:ea typeface="微软雅黑" panose="020B0503020204020204" pitchFamily="34" charset="-122"/>
              <a:cs typeface="阿里巴巴普惠体 Medium" panose="00020600040101010101" charset="-122"/>
            </a:endParaRPr>
          </a:p>
          <a:p>
            <a:pPr marR="13335" algn="ctr">
              <a:lnSpc>
                <a:spcPts val="5130"/>
              </a:lnSpc>
            </a:pPr>
            <a:r>
              <a:rPr sz="4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谢谢观看</a:t>
            </a:r>
            <a:endParaRPr sz="4400">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2" name="object 12"/>
          <p:cNvSpPr txBox="1"/>
          <p:nvPr/>
        </p:nvSpPr>
        <p:spPr>
          <a:xfrm>
            <a:off x="7571105" y="5796915"/>
            <a:ext cx="4543425" cy="716280"/>
          </a:xfrm>
          <a:prstGeom prst="rect">
            <a:avLst/>
          </a:prstGeom>
        </p:spPr>
        <p:txBody>
          <a:bodyPr vert="horz" wrap="square" lIns="0" tIns="157480" rIns="0" bIns="0" rtlCol="0">
            <a:spAutoFit/>
          </a:bodyPr>
          <a:lstStyle/>
          <a:p>
            <a:pPr marL="1457960" algn="r">
              <a:lnSpc>
                <a:spcPct val="100000"/>
              </a:lnSpc>
              <a:spcBef>
                <a:spcPts val="1240"/>
              </a:spcBef>
            </a:pPr>
            <a:r>
              <a:rPr lang="zh-CN" sz="1800" b="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郑州闪创网络</a:t>
            </a:r>
            <a:r>
              <a:rPr sz="1800" b="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科技有限公司</a:t>
            </a:r>
            <a:endParaRPr sz="1800" dirty="0">
              <a:latin typeface="微软雅黑" panose="020B0503020204020204" pitchFamily="34" charset="-122"/>
              <a:ea typeface="微软雅黑" panose="020B0503020204020204" pitchFamily="34" charset="-122"/>
              <a:cs typeface="阿里巴巴普惠体 Medium" panose="00020600040101010101" charset="-122"/>
            </a:endParaRPr>
          </a:p>
          <a:p>
            <a:pPr marL="12700" algn="r">
              <a:lnSpc>
                <a:spcPct val="100000"/>
              </a:lnSpc>
              <a:spcBef>
                <a:spcPts val="760"/>
              </a:spcBef>
            </a:pPr>
            <a:r>
              <a:rPr lang="en-US" sz="1200" spc="55"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Zheng</a:t>
            </a:r>
            <a:r>
              <a:rPr sz="1200" spc="55"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zhou </a:t>
            </a:r>
            <a:r>
              <a:rPr sz="1200" spc="2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Li</a:t>
            </a:r>
            <a:r>
              <a:rPr lang="en-US" sz="1200" spc="2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ghting</a:t>
            </a:r>
            <a:r>
              <a:rPr sz="1200" spc="4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 </a:t>
            </a:r>
            <a:r>
              <a:rPr lang="en-US" sz="1200" spc="4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Creative</a:t>
            </a:r>
            <a:r>
              <a:rPr sz="1200" spc="25"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 </a:t>
            </a:r>
            <a:r>
              <a:rPr lang="en-US" sz="1200" spc="25"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Internet</a:t>
            </a:r>
            <a:r>
              <a:rPr sz="1200" spc="4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 Technology </a:t>
            </a:r>
            <a:r>
              <a:rPr sz="1200" spc="25"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Co.,</a:t>
            </a:r>
            <a:r>
              <a:rPr sz="1200" spc="-9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 </a:t>
            </a:r>
            <a:r>
              <a:rPr sz="1200" spc="1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Ltd.</a:t>
            </a:r>
            <a:endParaRPr sz="1200" dirty="0">
              <a:latin typeface="微软雅黑" panose="020B0503020204020204" pitchFamily="34" charset="-122"/>
              <a:ea typeface="微软雅黑" panose="020B0503020204020204" pitchFamily="34" charset="-122"/>
              <a:cs typeface="阿里巴巴普惠体 Medium" panose="00020600040101010101" charset="-122"/>
            </a:endParaRPr>
          </a:p>
        </p:txBody>
      </p:sp>
      <p:pic>
        <p:nvPicPr>
          <p:cNvPr id="19" name="图片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08585" y="153619"/>
            <a:ext cx="1771015" cy="412115"/>
          </a:xfrm>
          <a:prstGeom prst="rect">
            <a:avLst/>
          </a:prstGeom>
          <a:noFill/>
          <a:ln>
            <a:noFill/>
          </a:ln>
        </p:spPr>
      </p:pic>
      <p:pic>
        <p:nvPicPr>
          <p:cNvPr id="14" name="图片 13"/>
          <p:cNvPicPr>
            <a:picLocks noChangeAspect="1"/>
          </p:cNvPicPr>
          <p:nvPr/>
        </p:nvPicPr>
        <p:blipFill>
          <a:blip r:embed="rId5"/>
          <a:stretch>
            <a:fillRect/>
          </a:stretch>
        </p:blipFill>
        <p:spPr>
          <a:xfrm>
            <a:off x="3200400" y="533496"/>
            <a:ext cx="5791200" cy="10007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2" name="任意多边形: 形状 31">
            <a:extLst>
              <a:ext uri="{FF2B5EF4-FFF2-40B4-BE49-F238E27FC236}">
                <a16:creationId xmlns:a16="http://schemas.microsoft.com/office/drawing/2014/main" id="{5B08F644-9195-46F7-953B-56A34EDE31A7}"/>
              </a:ext>
            </a:extLst>
          </p:cNvPr>
          <p:cNvSpPr/>
          <p:nvPr/>
        </p:nvSpPr>
        <p:spPr>
          <a:xfrm>
            <a:off x="0" y="0"/>
            <a:ext cx="7981950" cy="6858000"/>
          </a:xfrm>
          <a:custGeom>
            <a:avLst/>
            <a:gdLst>
              <a:gd name="connsiteX0" fmla="*/ 0 w 7981950"/>
              <a:gd name="connsiteY0" fmla="*/ 0 h 6858000"/>
              <a:gd name="connsiteX1" fmla="*/ 7981950 w 7981950"/>
              <a:gd name="connsiteY1" fmla="*/ 0 h 6858000"/>
              <a:gd name="connsiteX2" fmla="*/ 6267450 w 7981950"/>
              <a:gd name="connsiteY2" fmla="*/ 6858000 h 6858000"/>
              <a:gd name="connsiteX3" fmla="*/ 0 w 79819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81950" h="6858000">
                <a:moveTo>
                  <a:pt x="0" y="0"/>
                </a:moveTo>
                <a:lnTo>
                  <a:pt x="7981950" y="0"/>
                </a:lnTo>
                <a:lnTo>
                  <a:pt x="6267450" y="6858000"/>
                </a:lnTo>
                <a:lnTo>
                  <a:pt x="0" y="6858000"/>
                </a:lnTo>
                <a:close/>
              </a:path>
            </a:pathLst>
          </a:custGeom>
          <a:blipFill rotWithShape="1">
            <a:blip r:embed="rId3">
              <a:alphaModFix amt="80000"/>
            </a:blip>
            <a:stretch>
              <a:fillRect/>
            </a:stretch>
          </a:blipFill>
          <a:ln>
            <a:noFill/>
          </a:ln>
          <a:effectLst>
            <a:outerShdw blurRad="50800" dist="38100" dir="10800000" algn="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4" name="Arrow: Pentagon 2"/>
          <p:cNvSpPr/>
          <p:nvPr/>
        </p:nvSpPr>
        <p:spPr bwMode="auto">
          <a:xfrm>
            <a:off x="438682" y="419735"/>
            <a:ext cx="3275965" cy="794385"/>
          </a:xfrm>
          <a:prstGeom prst="homePlate">
            <a:avLst/>
          </a:prstGeom>
          <a:noFill/>
          <a:ln w="19050">
            <a:noFill/>
            <a:round/>
          </a:ln>
        </p:spPr>
        <p:txBody>
          <a:bodyPr rot="0" spcFirstLastPara="0" vert="horz" wrap="square" lIns="96358" tIns="48180" rIns="96358" bIns="48180" anchor="ctr" anchorCtr="1" forceAA="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目录</a:t>
            </a:r>
            <a:endParaRPr kumimoji="0" lang="en-US" altLang="zh-CN"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Medium" panose="00020600040101010101"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CONTENT</a:t>
            </a:r>
          </a:p>
        </p:txBody>
      </p:sp>
      <p:grpSp>
        <p:nvGrpSpPr>
          <p:cNvPr id="25" name="组合 24"/>
          <p:cNvGrpSpPr/>
          <p:nvPr/>
        </p:nvGrpSpPr>
        <p:grpSpPr>
          <a:xfrm>
            <a:off x="1200514" y="1600200"/>
            <a:ext cx="3684541" cy="598805"/>
            <a:chOff x="1891" y="2821"/>
            <a:chExt cx="5802" cy="943"/>
          </a:xfrm>
        </p:grpSpPr>
        <p:sp>
          <p:nvSpPr>
            <p:cNvPr id="15" name="TextBox 56"/>
            <p:cNvSpPr txBox="1"/>
            <p:nvPr/>
          </p:nvSpPr>
          <p:spPr>
            <a:xfrm>
              <a:off x="3423" y="2821"/>
              <a:ext cx="4270" cy="911"/>
            </a:xfrm>
            <a:prstGeom prst="rect">
              <a:avLst/>
            </a:prstGeom>
            <a:noFill/>
          </p:spPr>
          <p:txBody>
            <a:bodyPr wrap="square" lIns="72273" tIns="36137" rIns="72273" bIns="36137"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2800" b="1" spc="3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方案概述</a:t>
              </a:r>
              <a:endParaRPr kumimoji="0" lang="zh-CN" altLang="en-US" sz="2800" b="1" i="0" u="none" strike="noStrike" kern="1200" cap="none" spc="3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9" name="椭圆 18"/>
            <p:cNvSpPr/>
            <p:nvPr/>
          </p:nvSpPr>
          <p:spPr>
            <a:xfrm>
              <a:off x="1891" y="2832"/>
              <a:ext cx="932" cy="932"/>
            </a:xfrm>
            <a:prstGeom prst="ellipse">
              <a:avLst/>
            </a:prstGeom>
            <a:solidFill>
              <a:schemeClr val="bg1"/>
            </a:solidFill>
            <a:ln>
              <a:noFill/>
            </a:ln>
            <a:effectLst>
              <a:outerShdw blurRad="330200" dist="50800" dir="4800000" sx="84000" sy="84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17ACF"/>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1</a:t>
              </a:r>
            </a:p>
          </p:txBody>
        </p:sp>
      </p:grpSp>
      <p:grpSp>
        <p:nvGrpSpPr>
          <p:cNvPr id="24" name="组合 23"/>
          <p:cNvGrpSpPr/>
          <p:nvPr/>
        </p:nvGrpSpPr>
        <p:grpSpPr>
          <a:xfrm>
            <a:off x="1194164" y="2360295"/>
            <a:ext cx="3690891" cy="649605"/>
            <a:chOff x="1881" y="4019"/>
            <a:chExt cx="5812" cy="1023"/>
          </a:xfrm>
        </p:grpSpPr>
        <p:sp>
          <p:nvSpPr>
            <p:cNvPr id="16" name="TextBox 61"/>
            <p:cNvSpPr txBox="1"/>
            <p:nvPr/>
          </p:nvSpPr>
          <p:spPr>
            <a:xfrm>
              <a:off x="3423" y="4019"/>
              <a:ext cx="4270" cy="911"/>
            </a:xfrm>
            <a:prstGeom prst="rect">
              <a:avLst/>
            </a:prstGeom>
            <a:noFill/>
          </p:spPr>
          <p:txBody>
            <a:bodyPr wrap="square" lIns="72273" tIns="36137" rIns="72273" bIns="36137"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方案目的</a:t>
              </a:r>
            </a:p>
          </p:txBody>
        </p:sp>
        <p:sp>
          <p:nvSpPr>
            <p:cNvPr id="20" name="椭圆 19"/>
            <p:cNvSpPr/>
            <p:nvPr/>
          </p:nvSpPr>
          <p:spPr>
            <a:xfrm>
              <a:off x="1881" y="4110"/>
              <a:ext cx="952" cy="932"/>
            </a:xfrm>
            <a:prstGeom prst="ellipse">
              <a:avLst/>
            </a:prstGeom>
            <a:solidFill>
              <a:schemeClr val="bg1"/>
            </a:solidFill>
            <a:ln>
              <a:noFill/>
            </a:ln>
            <a:effectLst>
              <a:outerShdw blurRad="330200" dist="50800" dir="4800000" sx="84000" sy="84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17ACF"/>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2</a:t>
              </a:r>
            </a:p>
          </p:txBody>
        </p:sp>
      </p:grpSp>
      <p:grpSp>
        <p:nvGrpSpPr>
          <p:cNvPr id="23" name="组合 22"/>
          <p:cNvGrpSpPr/>
          <p:nvPr/>
        </p:nvGrpSpPr>
        <p:grpSpPr>
          <a:xfrm>
            <a:off x="1194164" y="3138805"/>
            <a:ext cx="4139836" cy="613410"/>
            <a:chOff x="1881" y="5330"/>
            <a:chExt cx="6519" cy="966"/>
          </a:xfrm>
        </p:grpSpPr>
        <p:sp>
          <p:nvSpPr>
            <p:cNvPr id="17" name="TextBox 66"/>
            <p:cNvSpPr txBox="1"/>
            <p:nvPr/>
          </p:nvSpPr>
          <p:spPr>
            <a:xfrm>
              <a:off x="3423" y="5330"/>
              <a:ext cx="4977" cy="911"/>
            </a:xfrm>
            <a:prstGeom prst="rect">
              <a:avLst/>
            </a:prstGeom>
            <a:noFill/>
          </p:spPr>
          <p:txBody>
            <a:bodyPr wrap="square" lIns="72273" tIns="36137" rIns="72273" bIns="36137"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平台需求及规划</a:t>
              </a:r>
            </a:p>
          </p:txBody>
        </p:sp>
        <p:sp>
          <p:nvSpPr>
            <p:cNvPr id="21" name="椭圆 20"/>
            <p:cNvSpPr/>
            <p:nvPr/>
          </p:nvSpPr>
          <p:spPr>
            <a:xfrm>
              <a:off x="1881" y="5364"/>
              <a:ext cx="952" cy="932"/>
            </a:xfrm>
            <a:prstGeom prst="ellipse">
              <a:avLst/>
            </a:prstGeom>
            <a:solidFill>
              <a:schemeClr val="bg1"/>
            </a:solidFill>
            <a:ln>
              <a:noFill/>
            </a:ln>
            <a:effectLst>
              <a:outerShdw blurRad="330200" dist="50800" dir="4800000" sx="84000" sy="84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17ACF"/>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3</a:t>
              </a:r>
            </a:p>
          </p:txBody>
        </p:sp>
      </p:grpSp>
      <p:grpSp>
        <p:nvGrpSpPr>
          <p:cNvPr id="13" name="组合 12"/>
          <p:cNvGrpSpPr/>
          <p:nvPr/>
        </p:nvGrpSpPr>
        <p:grpSpPr>
          <a:xfrm>
            <a:off x="1194164" y="3898900"/>
            <a:ext cx="4069986" cy="611505"/>
            <a:chOff x="1881" y="6602"/>
            <a:chExt cx="6409" cy="963"/>
          </a:xfrm>
        </p:grpSpPr>
        <p:sp>
          <p:nvSpPr>
            <p:cNvPr id="18" name="TextBox 71"/>
            <p:cNvSpPr txBox="1"/>
            <p:nvPr/>
          </p:nvSpPr>
          <p:spPr>
            <a:xfrm>
              <a:off x="3410" y="6602"/>
              <a:ext cx="4880" cy="911"/>
            </a:xfrm>
            <a:prstGeom prst="rect">
              <a:avLst/>
            </a:prstGeom>
            <a:noFill/>
          </p:spPr>
          <p:txBody>
            <a:bodyPr wrap="square" lIns="72273" tIns="36137" rIns="72273" bIns="36137"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平台搭建方案</a:t>
              </a:r>
            </a:p>
          </p:txBody>
        </p:sp>
        <p:sp>
          <p:nvSpPr>
            <p:cNvPr id="22" name="椭圆 21"/>
            <p:cNvSpPr/>
            <p:nvPr/>
          </p:nvSpPr>
          <p:spPr>
            <a:xfrm>
              <a:off x="1881" y="6633"/>
              <a:ext cx="952" cy="932"/>
            </a:xfrm>
            <a:prstGeom prst="ellipse">
              <a:avLst/>
            </a:prstGeom>
            <a:solidFill>
              <a:schemeClr val="bg1"/>
            </a:solidFill>
            <a:ln>
              <a:noFill/>
            </a:ln>
            <a:effectLst>
              <a:outerShdw blurRad="330200" dist="50800" dir="4800000" sx="84000" sy="84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17ACF"/>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4</a:t>
              </a:r>
            </a:p>
          </p:txBody>
        </p:sp>
      </p:grpSp>
      <p:cxnSp>
        <p:nvCxnSpPr>
          <p:cNvPr id="8" name="直接连接符 7"/>
          <p:cNvCxnSpPr/>
          <p:nvPr/>
        </p:nvCxnSpPr>
        <p:spPr>
          <a:xfrm>
            <a:off x="393339" y="1165219"/>
            <a:ext cx="22196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200514" y="4658995"/>
            <a:ext cx="4063648" cy="612775"/>
            <a:chOff x="1881" y="6600"/>
            <a:chExt cx="6399" cy="965"/>
          </a:xfrm>
        </p:grpSpPr>
        <p:sp>
          <p:nvSpPr>
            <p:cNvPr id="27" name="TextBox 71"/>
            <p:cNvSpPr txBox="1"/>
            <p:nvPr/>
          </p:nvSpPr>
          <p:spPr>
            <a:xfrm>
              <a:off x="3400" y="6600"/>
              <a:ext cx="4880" cy="911"/>
            </a:xfrm>
            <a:prstGeom prst="rect">
              <a:avLst/>
            </a:prstGeom>
            <a:noFill/>
          </p:spPr>
          <p:txBody>
            <a:bodyPr wrap="square" lIns="72273" tIns="36137" rIns="72273" bIns="36137"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项目创新点</a:t>
              </a:r>
            </a:p>
          </p:txBody>
        </p:sp>
        <p:sp>
          <p:nvSpPr>
            <p:cNvPr id="28" name="椭圆 27"/>
            <p:cNvSpPr/>
            <p:nvPr/>
          </p:nvSpPr>
          <p:spPr>
            <a:xfrm>
              <a:off x="1881" y="6633"/>
              <a:ext cx="952" cy="932"/>
            </a:xfrm>
            <a:prstGeom prst="ellipse">
              <a:avLst/>
            </a:prstGeom>
            <a:solidFill>
              <a:schemeClr val="bg1"/>
            </a:solidFill>
            <a:ln>
              <a:noFill/>
            </a:ln>
            <a:effectLst>
              <a:outerShdw blurRad="330200" dist="50800" dir="4800000" sx="84000" sy="84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17ACF"/>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5</a:t>
              </a:r>
            </a:p>
          </p:txBody>
        </p:sp>
      </p:grpSp>
      <p:grpSp>
        <p:nvGrpSpPr>
          <p:cNvPr id="29" name="组合 28"/>
          <p:cNvGrpSpPr/>
          <p:nvPr/>
        </p:nvGrpSpPr>
        <p:grpSpPr>
          <a:xfrm>
            <a:off x="1194164" y="5419090"/>
            <a:ext cx="4322111" cy="630555"/>
            <a:chOff x="1881" y="6572"/>
            <a:chExt cx="6806" cy="993"/>
          </a:xfrm>
        </p:grpSpPr>
        <p:sp>
          <p:nvSpPr>
            <p:cNvPr id="30" name="TextBox 71"/>
            <p:cNvSpPr txBox="1"/>
            <p:nvPr/>
          </p:nvSpPr>
          <p:spPr>
            <a:xfrm>
              <a:off x="3423" y="6572"/>
              <a:ext cx="5264" cy="911"/>
            </a:xfrm>
            <a:prstGeom prst="rect">
              <a:avLst/>
            </a:prstGeom>
            <a:noFill/>
          </p:spPr>
          <p:txBody>
            <a:bodyPr wrap="square" lIns="72273" tIns="36137" rIns="72273" bIns="36137"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项目预计推进计划</a:t>
              </a:r>
            </a:p>
          </p:txBody>
        </p:sp>
        <p:sp>
          <p:nvSpPr>
            <p:cNvPr id="31" name="椭圆 30"/>
            <p:cNvSpPr/>
            <p:nvPr/>
          </p:nvSpPr>
          <p:spPr>
            <a:xfrm>
              <a:off x="1881" y="6633"/>
              <a:ext cx="952" cy="932"/>
            </a:xfrm>
            <a:prstGeom prst="ellipse">
              <a:avLst/>
            </a:prstGeom>
            <a:solidFill>
              <a:schemeClr val="bg1"/>
            </a:solidFill>
            <a:ln>
              <a:noFill/>
            </a:ln>
            <a:effectLst>
              <a:outerShdw blurRad="330200" dist="50800" dir="4800000" sx="84000" sy="84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17ACF"/>
                  </a:solidFill>
                  <a:effectLst/>
                  <a:uLnTx/>
                  <a:uFillTx/>
                  <a:latin typeface="微软雅黑" panose="020B0503020204020204" pitchFamily="34" charset="-122"/>
                  <a:ea typeface="微软雅黑" panose="020B0503020204020204" pitchFamily="34" charset="-122"/>
                  <a:cs typeface="阿里巴巴普惠体 Medium" panose="00020600040101010101" charset="-122"/>
                </a:rPr>
                <a:t>6</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35000" y="1020445"/>
            <a:ext cx="10438130" cy="5354955"/>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 name="object 4"/>
          <p:cNvSpPr/>
          <p:nvPr/>
        </p:nvSpPr>
        <p:spPr>
          <a:xfrm>
            <a:off x="1197610" y="1223645"/>
            <a:ext cx="9703435" cy="4796155"/>
          </a:xfrm>
          <a:prstGeom prst="rect">
            <a:avLst/>
          </a:prstGeom>
          <a:blipFill rotWithShape="1">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 name="object 5"/>
          <p:cNvSpPr/>
          <p:nvPr/>
        </p:nvSpPr>
        <p:spPr>
          <a:xfrm>
            <a:off x="309245" y="94615"/>
            <a:ext cx="3392170" cy="1484630"/>
          </a:xfrm>
          <a:prstGeom prst="rect">
            <a:avLst/>
          </a:prstGeom>
          <a:blipFill>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 name="object 6"/>
          <p:cNvSpPr/>
          <p:nvPr/>
        </p:nvSpPr>
        <p:spPr>
          <a:xfrm>
            <a:off x="679450" y="399415"/>
            <a:ext cx="2503805" cy="597535"/>
          </a:xfrm>
          <a:prstGeom prst="rect">
            <a:avLst/>
          </a:prstGeom>
          <a:blipFill>
            <a:blip r:embed="rId5"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 name="object 7"/>
          <p:cNvSpPr txBox="1">
            <a:spLocks noGrp="1"/>
          </p:cNvSpPr>
          <p:nvPr>
            <p:ph type="title" idx="4294967295"/>
          </p:nvPr>
        </p:nvSpPr>
        <p:spPr>
          <a:xfrm>
            <a:off x="0" y="301625"/>
            <a:ext cx="2503488"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p>
            <a:pPr algn="ctr" rtl="0"/>
            <a:r>
              <a:rPr lang="zh-CN" altLang="en-US" sz="2000" b="1" kern="1200" spc="300" dirty="0">
                <a:solidFill>
                  <a:srgbClr val="017ACF"/>
                </a:solidFill>
                <a:latin typeface="微软雅黑" panose="020B0503020204020204" pitchFamily="34" charset="-122"/>
                <a:ea typeface="微软雅黑" panose="020B0503020204020204" pitchFamily="34" charset="-122"/>
              </a:rPr>
              <a:t>方案概述</a:t>
            </a:r>
          </a:p>
        </p:txBody>
      </p:sp>
      <p:sp>
        <p:nvSpPr>
          <p:cNvPr id="9" name="object 9"/>
          <p:cNvSpPr txBox="1"/>
          <p:nvPr/>
        </p:nvSpPr>
        <p:spPr>
          <a:xfrm>
            <a:off x="1567180" y="1490980"/>
            <a:ext cx="8794750" cy="4144533"/>
          </a:xfrm>
          <a:prstGeom prst="rect">
            <a:avLst/>
          </a:prstGeom>
        </p:spPr>
        <p:txBody>
          <a:bodyPr vert="horz" wrap="square" lIns="0" tIns="12700" rIns="0" bIns="0" rtlCol="0">
            <a:spAutoFit/>
          </a:bodyPr>
          <a:lstStyle/>
          <a:p>
            <a:pPr marL="12700" marR="9525" indent="476885" algn="just">
              <a:lnSpc>
                <a:spcPct val="150000"/>
              </a:lnSpc>
              <a:spcBef>
                <a:spcPts val="100"/>
              </a:spcBef>
            </a:pPr>
            <a:r>
              <a:rPr lang="zh-CN" altLang="en-US" sz="18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信阳大别山农贸批发市场综合管理平台从</a:t>
            </a:r>
            <a:r>
              <a:rPr lang="zh-CN" altLang="en-US" sz="1800" b="1" u="sng"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商户管理、市场入场监管、仓储管理、大数据统计等四个方面</a:t>
            </a:r>
            <a:r>
              <a:rPr lang="zh-CN" altLang="en-US" sz="18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入手，旨在为信阳市大别山农贸市场提供一套现阶段易落地、易管理、易扩展、易使用的综合服务管理平台系统。</a:t>
            </a:r>
          </a:p>
          <a:p>
            <a:pPr marL="12700" marR="9525" indent="476885" algn="just">
              <a:lnSpc>
                <a:spcPct val="150000"/>
              </a:lnSpc>
              <a:spcBef>
                <a:spcPts val="100"/>
              </a:spcBef>
            </a:pPr>
            <a:r>
              <a:rPr lang="zh-CN" altLang="en-US" sz="18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作为市场管理方，可以获得完备的线上市场管理平台，完成市场内的商户监管，仓库的数字化建设、线上智慧化系统管理</a:t>
            </a:r>
            <a:r>
              <a:rPr lang="zh-CN" altLang="en-US"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a:t>
            </a:r>
            <a:r>
              <a:rPr lang="zh-CN" altLang="en-US" sz="18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人员管理</a:t>
            </a:r>
            <a:r>
              <a:rPr lang="zh-CN" altLang="en-US"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a:t>
            </a:r>
            <a:r>
              <a:rPr lang="zh-CN" altLang="en-US" sz="18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大数据统计等内容。</a:t>
            </a:r>
          </a:p>
          <a:p>
            <a:pPr marL="12700" marR="9525" indent="476885" algn="just">
              <a:lnSpc>
                <a:spcPct val="150000"/>
              </a:lnSpc>
              <a:spcBef>
                <a:spcPts val="100"/>
              </a:spcBef>
            </a:pPr>
            <a:r>
              <a:rPr lang="zh-CN" altLang="en-US" sz="18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作为市场商户，可以通过免费入驻线上平台完成线上查看租用商铺，线上缴费，线上申报货物等，通过仓储管理系统托管货物，减少日常经营中的仓库管理的琐事。</a:t>
            </a:r>
          </a:p>
          <a:p>
            <a:pPr marL="12700" marR="9525" indent="476885" algn="just">
              <a:lnSpc>
                <a:spcPct val="150000"/>
              </a:lnSpc>
              <a:spcBef>
                <a:spcPts val="100"/>
              </a:spcBef>
            </a:pPr>
            <a:r>
              <a:rPr lang="zh-CN" altLang="en-US" sz="18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作为客户，可以通过本平台实时查看当前市场内各类商品所在区域，各店铺价格，商品价格趋势，进行同类商品的价格比较，从而快速锁定目标商品和购物区域，增加购物体验，购买物美价廉的商品。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5923788" y="2613660"/>
            <a:ext cx="1224280" cy="1109980"/>
          </a:xfrm>
          <a:custGeom>
            <a:avLst/>
            <a:gdLst/>
            <a:ahLst/>
            <a:cxnLst/>
            <a:rect l="l" t="t" r="r" b="b"/>
            <a:pathLst>
              <a:path w="1224279" h="1109979">
                <a:moveTo>
                  <a:pt x="1223771" y="0"/>
                </a:moveTo>
                <a:lnTo>
                  <a:pt x="526414" y="0"/>
                </a:lnTo>
                <a:lnTo>
                  <a:pt x="0" y="1109471"/>
                </a:lnTo>
                <a:lnTo>
                  <a:pt x="697357" y="1109471"/>
                </a:lnTo>
                <a:lnTo>
                  <a:pt x="1223771" y="0"/>
                </a:lnTo>
                <a:close/>
              </a:path>
            </a:pathLst>
          </a:custGeom>
          <a:solidFill>
            <a:srgbClr val="D9D9D9"/>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 name="object 6"/>
          <p:cNvSpPr/>
          <p:nvPr/>
        </p:nvSpPr>
        <p:spPr>
          <a:xfrm>
            <a:off x="6225540" y="5748528"/>
            <a:ext cx="1224280" cy="1109980"/>
          </a:xfrm>
          <a:custGeom>
            <a:avLst/>
            <a:gdLst/>
            <a:ahLst/>
            <a:cxnLst/>
            <a:rect l="l" t="t" r="r" b="b"/>
            <a:pathLst>
              <a:path w="1224279" h="1109979">
                <a:moveTo>
                  <a:pt x="1223771" y="0"/>
                </a:moveTo>
                <a:lnTo>
                  <a:pt x="526414" y="0"/>
                </a:lnTo>
                <a:lnTo>
                  <a:pt x="0" y="1109472"/>
                </a:lnTo>
                <a:lnTo>
                  <a:pt x="697357" y="1109472"/>
                </a:lnTo>
                <a:lnTo>
                  <a:pt x="1223771" y="0"/>
                </a:lnTo>
                <a:close/>
              </a:path>
            </a:pathLst>
          </a:custGeom>
          <a:solidFill>
            <a:srgbClr val="D9D9D9"/>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 name="object 7"/>
          <p:cNvSpPr/>
          <p:nvPr/>
        </p:nvSpPr>
        <p:spPr>
          <a:xfrm>
            <a:off x="6534911" y="0"/>
            <a:ext cx="3678174" cy="3290316"/>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8" name="object 8"/>
          <p:cNvSpPr/>
          <p:nvPr/>
        </p:nvSpPr>
        <p:spPr>
          <a:xfrm>
            <a:off x="7138417" y="0"/>
            <a:ext cx="5053583" cy="6857996"/>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9" name="object 9"/>
          <p:cNvSpPr/>
          <p:nvPr/>
        </p:nvSpPr>
        <p:spPr>
          <a:xfrm>
            <a:off x="455676" y="3249295"/>
            <a:ext cx="1537970" cy="0"/>
          </a:xfrm>
          <a:custGeom>
            <a:avLst/>
            <a:gdLst/>
            <a:ahLst/>
            <a:cxnLst/>
            <a:rect l="l" t="t" r="r" b="b"/>
            <a:pathLst>
              <a:path w="1537970">
                <a:moveTo>
                  <a:pt x="0" y="0"/>
                </a:moveTo>
                <a:lnTo>
                  <a:pt x="1537716" y="0"/>
                </a:lnTo>
              </a:path>
            </a:pathLst>
          </a:custGeom>
          <a:ln w="39369">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0" name="object 10"/>
          <p:cNvSpPr/>
          <p:nvPr/>
        </p:nvSpPr>
        <p:spPr>
          <a:xfrm>
            <a:off x="475145" y="2787650"/>
            <a:ext cx="0" cy="441959"/>
          </a:xfrm>
          <a:custGeom>
            <a:avLst/>
            <a:gdLst/>
            <a:ahLst/>
            <a:cxnLst/>
            <a:rect l="l" t="t" r="r" b="b"/>
            <a:pathLst>
              <a:path h="441960">
                <a:moveTo>
                  <a:pt x="0" y="0"/>
                </a:moveTo>
                <a:lnTo>
                  <a:pt x="0" y="441960"/>
                </a:lnTo>
              </a:path>
            </a:pathLst>
          </a:custGeom>
          <a:ln w="38938">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1" name="object 11"/>
          <p:cNvSpPr/>
          <p:nvPr/>
        </p:nvSpPr>
        <p:spPr>
          <a:xfrm>
            <a:off x="1973897" y="2787014"/>
            <a:ext cx="0" cy="442595"/>
          </a:xfrm>
          <a:custGeom>
            <a:avLst/>
            <a:gdLst/>
            <a:ahLst/>
            <a:cxnLst/>
            <a:rect l="l" t="t" r="r" b="b"/>
            <a:pathLst>
              <a:path h="442594">
                <a:moveTo>
                  <a:pt x="0" y="0"/>
                </a:moveTo>
                <a:lnTo>
                  <a:pt x="0" y="442340"/>
                </a:lnTo>
              </a:path>
            </a:pathLst>
          </a:custGeom>
          <a:ln w="38989">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2" name="object 12"/>
          <p:cNvSpPr/>
          <p:nvPr/>
        </p:nvSpPr>
        <p:spPr>
          <a:xfrm>
            <a:off x="475145" y="1356360"/>
            <a:ext cx="0" cy="441959"/>
          </a:xfrm>
          <a:custGeom>
            <a:avLst/>
            <a:gdLst/>
            <a:ahLst/>
            <a:cxnLst/>
            <a:rect l="l" t="t" r="r" b="b"/>
            <a:pathLst>
              <a:path h="441960">
                <a:moveTo>
                  <a:pt x="0" y="0"/>
                </a:moveTo>
                <a:lnTo>
                  <a:pt x="0" y="441960"/>
                </a:lnTo>
              </a:path>
            </a:pathLst>
          </a:custGeom>
          <a:ln w="38938">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3" name="object 13"/>
          <p:cNvSpPr/>
          <p:nvPr/>
        </p:nvSpPr>
        <p:spPr>
          <a:xfrm>
            <a:off x="455676" y="1336675"/>
            <a:ext cx="1537970" cy="0"/>
          </a:xfrm>
          <a:custGeom>
            <a:avLst/>
            <a:gdLst/>
            <a:ahLst/>
            <a:cxnLst/>
            <a:rect l="l" t="t" r="r" b="b"/>
            <a:pathLst>
              <a:path w="1537970">
                <a:moveTo>
                  <a:pt x="0" y="0"/>
                </a:moveTo>
                <a:lnTo>
                  <a:pt x="1537716" y="0"/>
                </a:lnTo>
              </a:path>
            </a:pathLst>
          </a:custGeom>
          <a:ln w="39369">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4" name="object 14"/>
          <p:cNvSpPr/>
          <p:nvPr/>
        </p:nvSpPr>
        <p:spPr>
          <a:xfrm>
            <a:off x="1973897" y="1356360"/>
            <a:ext cx="0" cy="442595"/>
          </a:xfrm>
          <a:custGeom>
            <a:avLst/>
            <a:gdLst/>
            <a:ahLst/>
            <a:cxnLst/>
            <a:rect l="l" t="t" r="r" b="b"/>
            <a:pathLst>
              <a:path h="442594">
                <a:moveTo>
                  <a:pt x="0" y="0"/>
                </a:moveTo>
                <a:lnTo>
                  <a:pt x="0" y="442340"/>
                </a:lnTo>
              </a:path>
            </a:pathLst>
          </a:custGeom>
          <a:ln w="38989">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5" name="object 15"/>
          <p:cNvSpPr/>
          <p:nvPr/>
        </p:nvSpPr>
        <p:spPr>
          <a:xfrm>
            <a:off x="1054608" y="1534667"/>
            <a:ext cx="338455" cy="344805"/>
          </a:xfrm>
          <a:custGeom>
            <a:avLst/>
            <a:gdLst/>
            <a:ahLst/>
            <a:cxnLst/>
            <a:rect l="l" t="t" r="r" b="b"/>
            <a:pathLst>
              <a:path w="338455" h="344805">
                <a:moveTo>
                  <a:pt x="100533" y="292481"/>
                </a:moveTo>
                <a:lnTo>
                  <a:pt x="71793" y="292481"/>
                </a:lnTo>
                <a:lnTo>
                  <a:pt x="71793" y="337820"/>
                </a:lnTo>
                <a:lnTo>
                  <a:pt x="78320" y="344424"/>
                </a:lnTo>
                <a:lnTo>
                  <a:pt x="94056" y="344424"/>
                </a:lnTo>
                <a:lnTo>
                  <a:pt x="100533" y="337820"/>
                </a:lnTo>
                <a:lnTo>
                  <a:pt x="100533" y="292481"/>
                </a:lnTo>
                <a:close/>
              </a:path>
              <a:path w="338455" h="344805">
                <a:moveTo>
                  <a:pt x="265810" y="292481"/>
                </a:moveTo>
                <a:lnTo>
                  <a:pt x="237108" y="292481"/>
                </a:lnTo>
                <a:lnTo>
                  <a:pt x="237108" y="337820"/>
                </a:lnTo>
                <a:lnTo>
                  <a:pt x="243585" y="344424"/>
                </a:lnTo>
                <a:lnTo>
                  <a:pt x="259333" y="344424"/>
                </a:lnTo>
                <a:lnTo>
                  <a:pt x="265810" y="337820"/>
                </a:lnTo>
                <a:lnTo>
                  <a:pt x="265810" y="292481"/>
                </a:lnTo>
                <a:close/>
              </a:path>
              <a:path w="338455" h="344805">
                <a:moveTo>
                  <a:pt x="48120" y="29210"/>
                </a:moveTo>
                <a:lnTo>
                  <a:pt x="20091" y="29210"/>
                </a:lnTo>
                <a:lnTo>
                  <a:pt x="20091" y="285877"/>
                </a:lnTo>
                <a:lnTo>
                  <a:pt x="26568" y="292481"/>
                </a:lnTo>
                <a:lnTo>
                  <a:pt x="311022" y="292481"/>
                </a:lnTo>
                <a:lnTo>
                  <a:pt x="317500" y="286639"/>
                </a:lnTo>
                <a:lnTo>
                  <a:pt x="317500" y="264033"/>
                </a:lnTo>
                <a:lnTo>
                  <a:pt x="48120" y="264033"/>
                </a:lnTo>
                <a:lnTo>
                  <a:pt x="48120" y="29210"/>
                </a:lnTo>
                <a:close/>
              </a:path>
              <a:path w="338455" h="344805">
                <a:moveTo>
                  <a:pt x="317500" y="29210"/>
                </a:moveTo>
                <a:lnTo>
                  <a:pt x="288797" y="29210"/>
                </a:lnTo>
                <a:lnTo>
                  <a:pt x="288797" y="264033"/>
                </a:lnTo>
                <a:lnTo>
                  <a:pt x="317500" y="264033"/>
                </a:lnTo>
                <a:lnTo>
                  <a:pt x="317500" y="29210"/>
                </a:lnTo>
                <a:close/>
              </a:path>
              <a:path w="338455" h="344805">
                <a:moveTo>
                  <a:pt x="114211" y="61341"/>
                </a:moveTo>
                <a:lnTo>
                  <a:pt x="98475" y="61341"/>
                </a:lnTo>
                <a:lnTo>
                  <a:pt x="91998" y="68072"/>
                </a:lnTo>
                <a:lnTo>
                  <a:pt x="91998" y="225171"/>
                </a:lnTo>
                <a:lnTo>
                  <a:pt x="98412" y="231775"/>
                </a:lnTo>
                <a:lnTo>
                  <a:pt x="114211" y="231775"/>
                </a:lnTo>
                <a:lnTo>
                  <a:pt x="120688" y="225171"/>
                </a:lnTo>
                <a:lnTo>
                  <a:pt x="120688" y="68072"/>
                </a:lnTo>
                <a:lnTo>
                  <a:pt x="114211" y="61341"/>
                </a:lnTo>
                <a:close/>
              </a:path>
              <a:path w="338455" h="344805">
                <a:moveTo>
                  <a:pt x="176733" y="95123"/>
                </a:moveTo>
                <a:lnTo>
                  <a:pt x="160997" y="95123"/>
                </a:lnTo>
                <a:lnTo>
                  <a:pt x="154470" y="101727"/>
                </a:lnTo>
                <a:lnTo>
                  <a:pt x="154470" y="225171"/>
                </a:lnTo>
                <a:lnTo>
                  <a:pt x="160883" y="231775"/>
                </a:lnTo>
                <a:lnTo>
                  <a:pt x="176733" y="231775"/>
                </a:lnTo>
                <a:lnTo>
                  <a:pt x="183210" y="225171"/>
                </a:lnTo>
                <a:lnTo>
                  <a:pt x="183210" y="101727"/>
                </a:lnTo>
                <a:lnTo>
                  <a:pt x="176733" y="95123"/>
                </a:lnTo>
                <a:close/>
              </a:path>
              <a:path w="338455" h="344805">
                <a:moveTo>
                  <a:pt x="239140" y="138937"/>
                </a:moveTo>
                <a:lnTo>
                  <a:pt x="223392" y="138937"/>
                </a:lnTo>
                <a:lnTo>
                  <a:pt x="216915" y="145542"/>
                </a:lnTo>
                <a:lnTo>
                  <a:pt x="216915" y="225171"/>
                </a:lnTo>
                <a:lnTo>
                  <a:pt x="223392" y="231775"/>
                </a:lnTo>
                <a:lnTo>
                  <a:pt x="239140" y="231775"/>
                </a:lnTo>
                <a:lnTo>
                  <a:pt x="244982" y="225171"/>
                </a:lnTo>
                <a:lnTo>
                  <a:pt x="245744" y="217170"/>
                </a:lnTo>
                <a:lnTo>
                  <a:pt x="245744" y="145542"/>
                </a:lnTo>
                <a:lnTo>
                  <a:pt x="239140" y="138937"/>
                </a:lnTo>
                <a:close/>
              </a:path>
              <a:path w="338455" h="344805">
                <a:moveTo>
                  <a:pt x="331850" y="0"/>
                </a:moveTo>
                <a:lnTo>
                  <a:pt x="6476" y="0"/>
                </a:lnTo>
                <a:lnTo>
                  <a:pt x="0" y="6604"/>
                </a:lnTo>
                <a:lnTo>
                  <a:pt x="0" y="22606"/>
                </a:lnTo>
                <a:lnTo>
                  <a:pt x="6476" y="29210"/>
                </a:lnTo>
                <a:lnTo>
                  <a:pt x="331088" y="29210"/>
                </a:lnTo>
                <a:lnTo>
                  <a:pt x="338328" y="22606"/>
                </a:lnTo>
                <a:lnTo>
                  <a:pt x="338328" y="6604"/>
                </a:lnTo>
                <a:lnTo>
                  <a:pt x="331850" y="0"/>
                </a:lnTo>
                <a:close/>
              </a:path>
            </a:pathLst>
          </a:custGeom>
          <a:solidFill>
            <a:srgbClr val="56B8D6"/>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8" name="object 18"/>
          <p:cNvSpPr/>
          <p:nvPr/>
        </p:nvSpPr>
        <p:spPr>
          <a:xfrm>
            <a:off x="2147316" y="3249295"/>
            <a:ext cx="1537970" cy="0"/>
          </a:xfrm>
          <a:custGeom>
            <a:avLst/>
            <a:gdLst/>
            <a:ahLst/>
            <a:cxnLst/>
            <a:rect l="l" t="t" r="r" b="b"/>
            <a:pathLst>
              <a:path w="1537970">
                <a:moveTo>
                  <a:pt x="0" y="0"/>
                </a:moveTo>
                <a:lnTo>
                  <a:pt x="1537716" y="0"/>
                </a:lnTo>
              </a:path>
            </a:pathLst>
          </a:custGeom>
          <a:ln w="39369">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9" name="object 19"/>
          <p:cNvSpPr/>
          <p:nvPr/>
        </p:nvSpPr>
        <p:spPr>
          <a:xfrm>
            <a:off x="2166810" y="2787650"/>
            <a:ext cx="0" cy="441959"/>
          </a:xfrm>
          <a:custGeom>
            <a:avLst/>
            <a:gdLst/>
            <a:ahLst/>
            <a:cxnLst/>
            <a:rect l="l" t="t" r="r" b="b"/>
            <a:pathLst>
              <a:path h="441960">
                <a:moveTo>
                  <a:pt x="0" y="0"/>
                </a:moveTo>
                <a:lnTo>
                  <a:pt x="0" y="441960"/>
                </a:lnTo>
              </a:path>
            </a:pathLst>
          </a:custGeom>
          <a:ln w="38988">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0" name="object 20"/>
          <p:cNvSpPr/>
          <p:nvPr/>
        </p:nvSpPr>
        <p:spPr>
          <a:xfrm>
            <a:off x="3665537" y="2787014"/>
            <a:ext cx="0" cy="442595"/>
          </a:xfrm>
          <a:custGeom>
            <a:avLst/>
            <a:gdLst/>
            <a:ahLst/>
            <a:cxnLst/>
            <a:rect l="l" t="t" r="r" b="b"/>
            <a:pathLst>
              <a:path h="442594">
                <a:moveTo>
                  <a:pt x="0" y="0"/>
                </a:moveTo>
                <a:lnTo>
                  <a:pt x="0" y="442340"/>
                </a:lnTo>
              </a:path>
            </a:pathLst>
          </a:custGeom>
          <a:ln w="38989">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1" name="object 21"/>
          <p:cNvSpPr/>
          <p:nvPr/>
        </p:nvSpPr>
        <p:spPr>
          <a:xfrm>
            <a:off x="2166810" y="1356360"/>
            <a:ext cx="0" cy="441959"/>
          </a:xfrm>
          <a:custGeom>
            <a:avLst/>
            <a:gdLst/>
            <a:ahLst/>
            <a:cxnLst/>
            <a:rect l="l" t="t" r="r" b="b"/>
            <a:pathLst>
              <a:path h="441960">
                <a:moveTo>
                  <a:pt x="0" y="0"/>
                </a:moveTo>
                <a:lnTo>
                  <a:pt x="0" y="441960"/>
                </a:lnTo>
              </a:path>
            </a:pathLst>
          </a:custGeom>
          <a:ln w="38988">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2" name="object 22"/>
          <p:cNvSpPr/>
          <p:nvPr/>
        </p:nvSpPr>
        <p:spPr>
          <a:xfrm>
            <a:off x="2147316" y="1336675"/>
            <a:ext cx="1537970" cy="0"/>
          </a:xfrm>
          <a:custGeom>
            <a:avLst/>
            <a:gdLst/>
            <a:ahLst/>
            <a:cxnLst/>
            <a:rect l="l" t="t" r="r" b="b"/>
            <a:pathLst>
              <a:path w="1537970">
                <a:moveTo>
                  <a:pt x="0" y="0"/>
                </a:moveTo>
                <a:lnTo>
                  <a:pt x="1537716" y="0"/>
                </a:lnTo>
              </a:path>
            </a:pathLst>
          </a:custGeom>
          <a:ln w="39369">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3" name="object 23"/>
          <p:cNvSpPr/>
          <p:nvPr/>
        </p:nvSpPr>
        <p:spPr>
          <a:xfrm>
            <a:off x="3665537" y="1356360"/>
            <a:ext cx="0" cy="442595"/>
          </a:xfrm>
          <a:custGeom>
            <a:avLst/>
            <a:gdLst/>
            <a:ahLst/>
            <a:cxnLst/>
            <a:rect l="l" t="t" r="r" b="b"/>
            <a:pathLst>
              <a:path h="442594">
                <a:moveTo>
                  <a:pt x="0" y="0"/>
                </a:moveTo>
                <a:lnTo>
                  <a:pt x="0" y="442340"/>
                </a:lnTo>
              </a:path>
            </a:pathLst>
          </a:custGeom>
          <a:ln w="38989">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4" name="object 24"/>
          <p:cNvSpPr/>
          <p:nvPr/>
        </p:nvSpPr>
        <p:spPr>
          <a:xfrm>
            <a:off x="2746248" y="1534667"/>
            <a:ext cx="338455" cy="344805"/>
          </a:xfrm>
          <a:custGeom>
            <a:avLst/>
            <a:gdLst/>
            <a:ahLst/>
            <a:cxnLst/>
            <a:rect l="l" t="t" r="r" b="b"/>
            <a:pathLst>
              <a:path w="338455" h="344805">
                <a:moveTo>
                  <a:pt x="338327" y="332232"/>
                </a:moveTo>
                <a:lnTo>
                  <a:pt x="0" y="332232"/>
                </a:lnTo>
                <a:lnTo>
                  <a:pt x="0" y="344424"/>
                </a:lnTo>
                <a:lnTo>
                  <a:pt x="338327" y="344424"/>
                </a:lnTo>
                <a:lnTo>
                  <a:pt x="338327" y="332232"/>
                </a:lnTo>
                <a:close/>
              </a:path>
              <a:path w="338455" h="344805">
                <a:moveTo>
                  <a:pt x="111251" y="194056"/>
                </a:moveTo>
                <a:lnTo>
                  <a:pt x="110362" y="194056"/>
                </a:lnTo>
                <a:lnTo>
                  <a:pt x="109346" y="194564"/>
                </a:lnTo>
                <a:lnTo>
                  <a:pt x="35559" y="211455"/>
                </a:lnTo>
                <a:lnTo>
                  <a:pt x="32765" y="212344"/>
                </a:lnTo>
                <a:lnTo>
                  <a:pt x="30987" y="214757"/>
                </a:lnTo>
                <a:lnTo>
                  <a:pt x="30987" y="332232"/>
                </a:lnTo>
                <a:lnTo>
                  <a:pt x="42925" y="332232"/>
                </a:lnTo>
                <a:lnTo>
                  <a:pt x="42925" y="222758"/>
                </a:lnTo>
                <a:lnTo>
                  <a:pt x="104775" y="208153"/>
                </a:lnTo>
                <a:lnTo>
                  <a:pt x="180855" y="208153"/>
                </a:lnTo>
                <a:lnTo>
                  <a:pt x="135254" y="199262"/>
                </a:lnTo>
                <a:lnTo>
                  <a:pt x="135254" y="196469"/>
                </a:lnTo>
                <a:lnTo>
                  <a:pt x="123189" y="196469"/>
                </a:lnTo>
                <a:lnTo>
                  <a:pt x="112140" y="194564"/>
                </a:lnTo>
                <a:lnTo>
                  <a:pt x="111759" y="194564"/>
                </a:lnTo>
                <a:lnTo>
                  <a:pt x="111251" y="194056"/>
                </a:lnTo>
                <a:close/>
              </a:path>
              <a:path w="338455" h="344805">
                <a:moveTo>
                  <a:pt x="116839" y="208153"/>
                </a:moveTo>
                <a:lnTo>
                  <a:pt x="104775" y="208153"/>
                </a:lnTo>
                <a:lnTo>
                  <a:pt x="104775" y="332232"/>
                </a:lnTo>
                <a:lnTo>
                  <a:pt x="116839" y="332232"/>
                </a:lnTo>
                <a:lnTo>
                  <a:pt x="116839" y="208153"/>
                </a:lnTo>
                <a:close/>
              </a:path>
              <a:path w="338455" h="344805">
                <a:moveTo>
                  <a:pt x="180855" y="208153"/>
                </a:moveTo>
                <a:lnTo>
                  <a:pt x="116839" y="208153"/>
                </a:lnTo>
                <a:lnTo>
                  <a:pt x="190626" y="222758"/>
                </a:lnTo>
                <a:lnTo>
                  <a:pt x="190626" y="332232"/>
                </a:lnTo>
                <a:lnTo>
                  <a:pt x="203072" y="332232"/>
                </a:lnTo>
                <a:lnTo>
                  <a:pt x="203072" y="210058"/>
                </a:lnTo>
                <a:lnTo>
                  <a:pt x="190626" y="210058"/>
                </a:lnTo>
                <a:lnTo>
                  <a:pt x="180855" y="208153"/>
                </a:lnTo>
                <a:close/>
              </a:path>
              <a:path w="338455" h="344805">
                <a:moveTo>
                  <a:pt x="236455" y="59690"/>
                </a:moveTo>
                <a:lnTo>
                  <a:pt x="203072" y="59690"/>
                </a:lnTo>
                <a:lnTo>
                  <a:pt x="276987" y="90170"/>
                </a:lnTo>
                <a:lnTo>
                  <a:pt x="276987" y="332232"/>
                </a:lnTo>
                <a:lnTo>
                  <a:pt x="289432" y="332232"/>
                </a:lnTo>
                <a:lnTo>
                  <a:pt x="289432" y="83693"/>
                </a:lnTo>
                <a:lnTo>
                  <a:pt x="287527" y="81280"/>
                </a:lnTo>
                <a:lnTo>
                  <a:pt x="285241" y="80391"/>
                </a:lnTo>
                <a:lnTo>
                  <a:pt x="236455" y="59690"/>
                </a:lnTo>
                <a:close/>
              </a:path>
              <a:path w="338455" h="344805">
                <a:moveTo>
                  <a:pt x="98297" y="300736"/>
                </a:moveTo>
                <a:lnTo>
                  <a:pt x="49402" y="300736"/>
                </a:lnTo>
                <a:lnTo>
                  <a:pt x="49402" y="313436"/>
                </a:lnTo>
                <a:lnTo>
                  <a:pt x="98297" y="313436"/>
                </a:lnTo>
                <a:lnTo>
                  <a:pt x="98297" y="300736"/>
                </a:lnTo>
                <a:close/>
              </a:path>
              <a:path w="338455" h="344805">
                <a:moveTo>
                  <a:pt x="98297" y="269240"/>
                </a:moveTo>
                <a:lnTo>
                  <a:pt x="49402" y="269240"/>
                </a:lnTo>
                <a:lnTo>
                  <a:pt x="49402" y="281940"/>
                </a:lnTo>
                <a:lnTo>
                  <a:pt x="98297" y="281940"/>
                </a:lnTo>
                <a:lnTo>
                  <a:pt x="98297" y="269240"/>
                </a:lnTo>
                <a:close/>
              </a:path>
              <a:path w="338455" h="344805">
                <a:moveTo>
                  <a:pt x="98297" y="238252"/>
                </a:moveTo>
                <a:lnTo>
                  <a:pt x="49402" y="238252"/>
                </a:lnTo>
                <a:lnTo>
                  <a:pt x="49402" y="250444"/>
                </a:lnTo>
                <a:lnTo>
                  <a:pt x="98297" y="250444"/>
                </a:lnTo>
                <a:lnTo>
                  <a:pt x="98297" y="238252"/>
                </a:lnTo>
                <a:close/>
              </a:path>
              <a:path w="338455" h="344805">
                <a:moveTo>
                  <a:pt x="234060" y="58293"/>
                </a:moveTo>
                <a:lnTo>
                  <a:pt x="190626" y="58293"/>
                </a:lnTo>
                <a:lnTo>
                  <a:pt x="190626" y="210058"/>
                </a:lnTo>
                <a:lnTo>
                  <a:pt x="203072" y="210058"/>
                </a:lnTo>
                <a:lnTo>
                  <a:pt x="203072" y="59690"/>
                </a:lnTo>
                <a:lnTo>
                  <a:pt x="236455" y="59690"/>
                </a:lnTo>
                <a:lnTo>
                  <a:pt x="234060" y="58674"/>
                </a:lnTo>
                <a:lnTo>
                  <a:pt x="234060" y="58293"/>
                </a:lnTo>
                <a:close/>
              </a:path>
              <a:path w="338455" h="344805">
                <a:moveTo>
                  <a:pt x="199389" y="44196"/>
                </a:moveTo>
                <a:lnTo>
                  <a:pt x="195199" y="44196"/>
                </a:lnTo>
                <a:lnTo>
                  <a:pt x="127888" y="61976"/>
                </a:lnTo>
                <a:lnTo>
                  <a:pt x="125094" y="62992"/>
                </a:lnTo>
                <a:lnTo>
                  <a:pt x="123189" y="65278"/>
                </a:lnTo>
                <a:lnTo>
                  <a:pt x="123189" y="196469"/>
                </a:lnTo>
                <a:lnTo>
                  <a:pt x="135254" y="196469"/>
                </a:lnTo>
                <a:lnTo>
                  <a:pt x="135254" y="73279"/>
                </a:lnTo>
                <a:lnTo>
                  <a:pt x="190626" y="58293"/>
                </a:lnTo>
                <a:lnTo>
                  <a:pt x="234060" y="58293"/>
                </a:lnTo>
                <a:lnTo>
                  <a:pt x="234060" y="53594"/>
                </a:lnTo>
                <a:lnTo>
                  <a:pt x="221614" y="53594"/>
                </a:lnTo>
                <a:lnTo>
                  <a:pt x="199389" y="44196"/>
                </a:lnTo>
                <a:close/>
              </a:path>
              <a:path w="338455" h="344805">
                <a:moveTo>
                  <a:pt x="184657" y="181864"/>
                </a:moveTo>
                <a:lnTo>
                  <a:pt x="141731" y="181864"/>
                </a:lnTo>
                <a:lnTo>
                  <a:pt x="141731" y="194056"/>
                </a:lnTo>
                <a:lnTo>
                  <a:pt x="184657" y="194056"/>
                </a:lnTo>
                <a:lnTo>
                  <a:pt x="184657" y="181864"/>
                </a:lnTo>
                <a:close/>
              </a:path>
              <a:path w="338455" h="344805">
                <a:moveTo>
                  <a:pt x="184657" y="150368"/>
                </a:moveTo>
                <a:lnTo>
                  <a:pt x="141731" y="150368"/>
                </a:lnTo>
                <a:lnTo>
                  <a:pt x="141731" y="162941"/>
                </a:lnTo>
                <a:lnTo>
                  <a:pt x="184657" y="162941"/>
                </a:lnTo>
                <a:lnTo>
                  <a:pt x="184657" y="150368"/>
                </a:lnTo>
                <a:close/>
              </a:path>
              <a:path w="338455" h="344805">
                <a:moveTo>
                  <a:pt x="184657" y="118872"/>
                </a:moveTo>
                <a:lnTo>
                  <a:pt x="141731" y="118872"/>
                </a:lnTo>
                <a:lnTo>
                  <a:pt x="141731" y="131572"/>
                </a:lnTo>
                <a:lnTo>
                  <a:pt x="184657" y="131572"/>
                </a:lnTo>
                <a:lnTo>
                  <a:pt x="184657" y="118872"/>
                </a:lnTo>
                <a:close/>
              </a:path>
              <a:path w="338455" h="344805">
                <a:moveTo>
                  <a:pt x="184657" y="87884"/>
                </a:moveTo>
                <a:lnTo>
                  <a:pt x="141731" y="87884"/>
                </a:lnTo>
                <a:lnTo>
                  <a:pt x="141731" y="100076"/>
                </a:lnTo>
                <a:lnTo>
                  <a:pt x="184657" y="100076"/>
                </a:lnTo>
                <a:lnTo>
                  <a:pt x="184657" y="87884"/>
                </a:lnTo>
                <a:close/>
              </a:path>
              <a:path w="338455" h="344805">
                <a:moveTo>
                  <a:pt x="227583" y="0"/>
                </a:moveTo>
                <a:lnTo>
                  <a:pt x="220400" y="1490"/>
                </a:lnTo>
                <a:lnTo>
                  <a:pt x="214502" y="5540"/>
                </a:lnTo>
                <a:lnTo>
                  <a:pt x="210510" y="11519"/>
                </a:lnTo>
                <a:lnTo>
                  <a:pt x="209041" y="18796"/>
                </a:lnTo>
                <a:lnTo>
                  <a:pt x="209041" y="26797"/>
                </a:lnTo>
                <a:lnTo>
                  <a:pt x="214629" y="33782"/>
                </a:lnTo>
                <a:lnTo>
                  <a:pt x="221614" y="36703"/>
                </a:lnTo>
                <a:lnTo>
                  <a:pt x="221614" y="53594"/>
                </a:lnTo>
                <a:lnTo>
                  <a:pt x="234060" y="53594"/>
                </a:lnTo>
                <a:lnTo>
                  <a:pt x="234060" y="36703"/>
                </a:lnTo>
                <a:lnTo>
                  <a:pt x="240919" y="33782"/>
                </a:lnTo>
                <a:lnTo>
                  <a:pt x="245999" y="26797"/>
                </a:lnTo>
                <a:lnTo>
                  <a:pt x="245999" y="24892"/>
                </a:lnTo>
                <a:lnTo>
                  <a:pt x="224281" y="24892"/>
                </a:lnTo>
                <a:lnTo>
                  <a:pt x="221614" y="22098"/>
                </a:lnTo>
                <a:lnTo>
                  <a:pt x="221614" y="15494"/>
                </a:lnTo>
                <a:lnTo>
                  <a:pt x="224281" y="12700"/>
                </a:lnTo>
                <a:lnTo>
                  <a:pt x="244785" y="12700"/>
                </a:lnTo>
                <a:lnTo>
                  <a:pt x="244550" y="11519"/>
                </a:lnTo>
                <a:lnTo>
                  <a:pt x="240601" y="5540"/>
                </a:lnTo>
                <a:lnTo>
                  <a:pt x="234747" y="1490"/>
                </a:lnTo>
                <a:lnTo>
                  <a:pt x="227583" y="0"/>
                </a:lnTo>
                <a:close/>
              </a:path>
              <a:path w="338455" h="344805">
                <a:moveTo>
                  <a:pt x="197103" y="43687"/>
                </a:moveTo>
                <a:lnTo>
                  <a:pt x="196595" y="44196"/>
                </a:lnTo>
                <a:lnTo>
                  <a:pt x="197612" y="44196"/>
                </a:lnTo>
                <a:lnTo>
                  <a:pt x="197103" y="43687"/>
                </a:lnTo>
                <a:close/>
              </a:path>
              <a:path w="338455" h="344805">
                <a:moveTo>
                  <a:pt x="244785" y="12700"/>
                </a:moveTo>
                <a:lnTo>
                  <a:pt x="231266" y="12700"/>
                </a:lnTo>
                <a:lnTo>
                  <a:pt x="234060" y="15494"/>
                </a:lnTo>
                <a:lnTo>
                  <a:pt x="234060" y="22098"/>
                </a:lnTo>
                <a:lnTo>
                  <a:pt x="231266" y="24892"/>
                </a:lnTo>
                <a:lnTo>
                  <a:pt x="245999" y="24892"/>
                </a:lnTo>
                <a:lnTo>
                  <a:pt x="245999" y="18796"/>
                </a:lnTo>
                <a:lnTo>
                  <a:pt x="244785" y="12700"/>
                </a:lnTo>
                <a:close/>
              </a:path>
            </a:pathLst>
          </a:custGeom>
          <a:solidFill>
            <a:srgbClr val="3596BE"/>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7" name="object 27"/>
          <p:cNvSpPr/>
          <p:nvPr/>
        </p:nvSpPr>
        <p:spPr>
          <a:xfrm>
            <a:off x="3828288" y="3249295"/>
            <a:ext cx="1537970" cy="0"/>
          </a:xfrm>
          <a:custGeom>
            <a:avLst/>
            <a:gdLst/>
            <a:ahLst/>
            <a:cxnLst/>
            <a:rect l="l" t="t" r="r" b="b"/>
            <a:pathLst>
              <a:path w="1537970">
                <a:moveTo>
                  <a:pt x="0" y="0"/>
                </a:moveTo>
                <a:lnTo>
                  <a:pt x="1537715" y="0"/>
                </a:lnTo>
              </a:path>
            </a:pathLst>
          </a:custGeom>
          <a:ln w="39369">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8" name="object 28"/>
          <p:cNvSpPr/>
          <p:nvPr/>
        </p:nvSpPr>
        <p:spPr>
          <a:xfrm>
            <a:off x="3847782" y="2787650"/>
            <a:ext cx="0" cy="441959"/>
          </a:xfrm>
          <a:custGeom>
            <a:avLst/>
            <a:gdLst/>
            <a:ahLst/>
            <a:cxnLst/>
            <a:rect l="l" t="t" r="r" b="b"/>
            <a:pathLst>
              <a:path h="441960">
                <a:moveTo>
                  <a:pt x="0" y="0"/>
                </a:moveTo>
                <a:lnTo>
                  <a:pt x="0" y="44196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9" name="object 29"/>
          <p:cNvSpPr/>
          <p:nvPr/>
        </p:nvSpPr>
        <p:spPr>
          <a:xfrm>
            <a:off x="5346509" y="2787014"/>
            <a:ext cx="0" cy="442595"/>
          </a:xfrm>
          <a:custGeom>
            <a:avLst/>
            <a:gdLst/>
            <a:ahLst/>
            <a:cxnLst/>
            <a:rect l="l" t="t" r="r" b="b"/>
            <a:pathLst>
              <a:path h="442594">
                <a:moveTo>
                  <a:pt x="0" y="0"/>
                </a:moveTo>
                <a:lnTo>
                  <a:pt x="0" y="44234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0" name="object 30"/>
          <p:cNvSpPr/>
          <p:nvPr/>
        </p:nvSpPr>
        <p:spPr>
          <a:xfrm>
            <a:off x="3847782" y="1356360"/>
            <a:ext cx="0" cy="441959"/>
          </a:xfrm>
          <a:custGeom>
            <a:avLst/>
            <a:gdLst/>
            <a:ahLst/>
            <a:cxnLst/>
            <a:rect l="l" t="t" r="r" b="b"/>
            <a:pathLst>
              <a:path h="441960">
                <a:moveTo>
                  <a:pt x="0" y="0"/>
                </a:moveTo>
                <a:lnTo>
                  <a:pt x="0" y="44196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1" name="object 31"/>
          <p:cNvSpPr/>
          <p:nvPr/>
        </p:nvSpPr>
        <p:spPr>
          <a:xfrm>
            <a:off x="3828288" y="1336675"/>
            <a:ext cx="1537970" cy="0"/>
          </a:xfrm>
          <a:custGeom>
            <a:avLst/>
            <a:gdLst/>
            <a:ahLst/>
            <a:cxnLst/>
            <a:rect l="l" t="t" r="r" b="b"/>
            <a:pathLst>
              <a:path w="1537970">
                <a:moveTo>
                  <a:pt x="0" y="0"/>
                </a:moveTo>
                <a:lnTo>
                  <a:pt x="1537715" y="0"/>
                </a:lnTo>
              </a:path>
            </a:pathLst>
          </a:custGeom>
          <a:ln w="39369">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2" name="object 32"/>
          <p:cNvSpPr/>
          <p:nvPr/>
        </p:nvSpPr>
        <p:spPr>
          <a:xfrm>
            <a:off x="5346509" y="1356360"/>
            <a:ext cx="0" cy="442595"/>
          </a:xfrm>
          <a:custGeom>
            <a:avLst/>
            <a:gdLst/>
            <a:ahLst/>
            <a:cxnLst/>
            <a:rect l="l" t="t" r="r" b="b"/>
            <a:pathLst>
              <a:path h="442594">
                <a:moveTo>
                  <a:pt x="0" y="0"/>
                </a:moveTo>
                <a:lnTo>
                  <a:pt x="0" y="44234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3" name="object 33"/>
          <p:cNvSpPr/>
          <p:nvPr/>
        </p:nvSpPr>
        <p:spPr>
          <a:xfrm>
            <a:off x="4427220" y="1534413"/>
            <a:ext cx="338455" cy="343535"/>
          </a:xfrm>
          <a:custGeom>
            <a:avLst/>
            <a:gdLst/>
            <a:ahLst/>
            <a:cxnLst/>
            <a:rect l="l" t="t" r="r" b="b"/>
            <a:pathLst>
              <a:path w="338454" h="343535">
                <a:moveTo>
                  <a:pt x="223012" y="200278"/>
                </a:moveTo>
                <a:lnTo>
                  <a:pt x="216788" y="200278"/>
                </a:lnTo>
                <a:lnTo>
                  <a:pt x="214375" y="202819"/>
                </a:lnTo>
                <a:lnTo>
                  <a:pt x="214375" y="301116"/>
                </a:lnTo>
                <a:lnTo>
                  <a:pt x="206628" y="308863"/>
                </a:lnTo>
                <a:lnTo>
                  <a:pt x="115315" y="308863"/>
                </a:lnTo>
                <a:lnTo>
                  <a:pt x="112775" y="311403"/>
                </a:lnTo>
                <a:lnTo>
                  <a:pt x="112775" y="317753"/>
                </a:lnTo>
                <a:lnTo>
                  <a:pt x="115315" y="320294"/>
                </a:lnTo>
                <a:lnTo>
                  <a:pt x="197357" y="320294"/>
                </a:lnTo>
                <a:lnTo>
                  <a:pt x="208353" y="318043"/>
                </a:lnTo>
                <a:lnTo>
                  <a:pt x="217312" y="311912"/>
                </a:lnTo>
                <a:lnTo>
                  <a:pt x="223343" y="302827"/>
                </a:lnTo>
                <a:lnTo>
                  <a:pt x="225551" y="291719"/>
                </a:lnTo>
                <a:lnTo>
                  <a:pt x="225551" y="202819"/>
                </a:lnTo>
                <a:lnTo>
                  <a:pt x="223012" y="200278"/>
                </a:lnTo>
                <a:close/>
              </a:path>
              <a:path w="338454" h="343535">
                <a:moveTo>
                  <a:pt x="278129" y="108203"/>
                </a:moveTo>
                <a:lnTo>
                  <a:pt x="274574" y="108203"/>
                </a:lnTo>
                <a:lnTo>
                  <a:pt x="270128" y="112649"/>
                </a:lnTo>
                <a:lnTo>
                  <a:pt x="270128" y="116332"/>
                </a:lnTo>
                <a:lnTo>
                  <a:pt x="272288" y="118618"/>
                </a:lnTo>
                <a:lnTo>
                  <a:pt x="319024" y="165862"/>
                </a:lnTo>
                <a:lnTo>
                  <a:pt x="126618" y="165862"/>
                </a:lnTo>
                <a:lnTo>
                  <a:pt x="124078" y="168528"/>
                </a:lnTo>
                <a:lnTo>
                  <a:pt x="124078" y="174751"/>
                </a:lnTo>
                <a:lnTo>
                  <a:pt x="126618" y="177419"/>
                </a:lnTo>
                <a:lnTo>
                  <a:pt x="319024" y="177419"/>
                </a:lnTo>
                <a:lnTo>
                  <a:pt x="272288" y="224789"/>
                </a:lnTo>
                <a:lnTo>
                  <a:pt x="270128" y="226949"/>
                </a:lnTo>
                <a:lnTo>
                  <a:pt x="270128" y="230632"/>
                </a:lnTo>
                <a:lnTo>
                  <a:pt x="273430" y="233934"/>
                </a:lnTo>
                <a:lnTo>
                  <a:pt x="274827" y="234569"/>
                </a:lnTo>
                <a:lnTo>
                  <a:pt x="277749" y="234569"/>
                </a:lnTo>
                <a:lnTo>
                  <a:pt x="336676" y="175768"/>
                </a:lnTo>
                <a:lnTo>
                  <a:pt x="338454" y="172465"/>
                </a:lnTo>
                <a:lnTo>
                  <a:pt x="338454" y="170941"/>
                </a:lnTo>
                <a:lnTo>
                  <a:pt x="337946" y="169545"/>
                </a:lnTo>
                <a:lnTo>
                  <a:pt x="337565" y="168783"/>
                </a:lnTo>
                <a:lnTo>
                  <a:pt x="337184" y="168148"/>
                </a:lnTo>
                <a:lnTo>
                  <a:pt x="280288" y="110489"/>
                </a:lnTo>
                <a:lnTo>
                  <a:pt x="278129" y="108203"/>
                </a:lnTo>
                <a:close/>
              </a:path>
              <a:path w="338454" h="343535">
                <a:moveTo>
                  <a:pt x="197357" y="22987"/>
                </a:moveTo>
                <a:lnTo>
                  <a:pt x="114553" y="22987"/>
                </a:lnTo>
                <a:lnTo>
                  <a:pt x="112013" y="25653"/>
                </a:lnTo>
                <a:lnTo>
                  <a:pt x="112013" y="31876"/>
                </a:lnTo>
                <a:lnTo>
                  <a:pt x="114553" y="34544"/>
                </a:lnTo>
                <a:lnTo>
                  <a:pt x="206628" y="34544"/>
                </a:lnTo>
                <a:lnTo>
                  <a:pt x="214375" y="42163"/>
                </a:lnTo>
                <a:lnTo>
                  <a:pt x="214375" y="140462"/>
                </a:lnTo>
                <a:lnTo>
                  <a:pt x="216788" y="143128"/>
                </a:lnTo>
                <a:lnTo>
                  <a:pt x="223012" y="143128"/>
                </a:lnTo>
                <a:lnTo>
                  <a:pt x="225551" y="140462"/>
                </a:lnTo>
                <a:lnTo>
                  <a:pt x="225551" y="51688"/>
                </a:lnTo>
                <a:lnTo>
                  <a:pt x="223343" y="40507"/>
                </a:lnTo>
                <a:lnTo>
                  <a:pt x="217312" y="31384"/>
                </a:lnTo>
                <a:lnTo>
                  <a:pt x="208353" y="25239"/>
                </a:lnTo>
                <a:lnTo>
                  <a:pt x="197357" y="22987"/>
                </a:lnTo>
                <a:close/>
              </a:path>
              <a:path w="338454" h="343535">
                <a:moveTo>
                  <a:pt x="81152" y="0"/>
                </a:moveTo>
                <a:lnTo>
                  <a:pt x="20574" y="23368"/>
                </a:lnTo>
                <a:lnTo>
                  <a:pt x="0" y="51688"/>
                </a:lnTo>
                <a:lnTo>
                  <a:pt x="0" y="291719"/>
                </a:lnTo>
                <a:lnTo>
                  <a:pt x="74040" y="341630"/>
                </a:lnTo>
                <a:lnTo>
                  <a:pt x="79375" y="343153"/>
                </a:lnTo>
                <a:lnTo>
                  <a:pt x="81914" y="343153"/>
                </a:lnTo>
                <a:lnTo>
                  <a:pt x="89739" y="341439"/>
                </a:lnTo>
                <a:lnTo>
                  <a:pt x="95932" y="336676"/>
                </a:lnTo>
                <a:lnTo>
                  <a:pt x="98720" y="331724"/>
                </a:lnTo>
                <a:lnTo>
                  <a:pt x="80644" y="331724"/>
                </a:lnTo>
                <a:lnTo>
                  <a:pt x="79375" y="331470"/>
                </a:lnTo>
                <a:lnTo>
                  <a:pt x="24510" y="309245"/>
                </a:lnTo>
                <a:lnTo>
                  <a:pt x="13842" y="305308"/>
                </a:lnTo>
                <a:lnTo>
                  <a:pt x="11302" y="301751"/>
                </a:lnTo>
                <a:lnTo>
                  <a:pt x="11302" y="41528"/>
                </a:lnTo>
                <a:lnTo>
                  <a:pt x="13842" y="38100"/>
                </a:lnTo>
                <a:lnTo>
                  <a:pt x="24637" y="34036"/>
                </a:lnTo>
                <a:lnTo>
                  <a:pt x="77977" y="12446"/>
                </a:lnTo>
                <a:lnTo>
                  <a:pt x="79375" y="11937"/>
                </a:lnTo>
                <a:lnTo>
                  <a:pt x="80644" y="11684"/>
                </a:lnTo>
                <a:lnTo>
                  <a:pt x="98757" y="11684"/>
                </a:lnTo>
                <a:lnTo>
                  <a:pt x="96678" y="7635"/>
                </a:lnTo>
                <a:lnTo>
                  <a:pt x="91293" y="2788"/>
                </a:lnTo>
                <a:lnTo>
                  <a:pt x="84454" y="381"/>
                </a:lnTo>
                <a:lnTo>
                  <a:pt x="81152" y="0"/>
                </a:lnTo>
                <a:close/>
              </a:path>
              <a:path w="338454" h="343535">
                <a:moveTo>
                  <a:pt x="98757" y="11684"/>
                </a:moveTo>
                <a:lnTo>
                  <a:pt x="86867" y="11684"/>
                </a:lnTo>
                <a:lnTo>
                  <a:pt x="90169" y="16256"/>
                </a:lnTo>
                <a:lnTo>
                  <a:pt x="90169" y="327151"/>
                </a:lnTo>
                <a:lnTo>
                  <a:pt x="86867" y="331724"/>
                </a:lnTo>
                <a:lnTo>
                  <a:pt x="98720" y="331724"/>
                </a:lnTo>
                <a:lnTo>
                  <a:pt x="100006" y="329438"/>
                </a:lnTo>
                <a:lnTo>
                  <a:pt x="101472" y="320294"/>
                </a:lnTo>
                <a:lnTo>
                  <a:pt x="101472" y="22987"/>
                </a:lnTo>
                <a:lnTo>
                  <a:pt x="100206" y="14507"/>
                </a:lnTo>
                <a:lnTo>
                  <a:pt x="98757" y="11684"/>
                </a:lnTo>
                <a:close/>
              </a:path>
              <a:path w="338454" h="343535">
                <a:moveTo>
                  <a:pt x="76453" y="148716"/>
                </a:moveTo>
                <a:lnTo>
                  <a:pt x="70230" y="148716"/>
                </a:lnTo>
                <a:lnTo>
                  <a:pt x="67690" y="151384"/>
                </a:lnTo>
                <a:lnTo>
                  <a:pt x="67690" y="191897"/>
                </a:lnTo>
                <a:lnTo>
                  <a:pt x="70230" y="194437"/>
                </a:lnTo>
                <a:lnTo>
                  <a:pt x="76453" y="194437"/>
                </a:lnTo>
                <a:lnTo>
                  <a:pt x="78993" y="191897"/>
                </a:lnTo>
                <a:lnTo>
                  <a:pt x="78993" y="151384"/>
                </a:lnTo>
                <a:lnTo>
                  <a:pt x="76453" y="148716"/>
                </a:lnTo>
                <a:close/>
              </a:path>
            </a:pathLst>
          </a:custGeom>
          <a:solidFill>
            <a:srgbClr val="237590"/>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6" name="object 36"/>
          <p:cNvSpPr/>
          <p:nvPr/>
        </p:nvSpPr>
        <p:spPr>
          <a:xfrm>
            <a:off x="455676" y="5274945"/>
            <a:ext cx="1537970" cy="0"/>
          </a:xfrm>
          <a:custGeom>
            <a:avLst/>
            <a:gdLst/>
            <a:ahLst/>
            <a:cxnLst/>
            <a:rect l="l" t="t" r="r" b="b"/>
            <a:pathLst>
              <a:path w="1537970">
                <a:moveTo>
                  <a:pt x="0" y="0"/>
                </a:moveTo>
                <a:lnTo>
                  <a:pt x="1537716" y="0"/>
                </a:lnTo>
              </a:path>
            </a:pathLst>
          </a:custGeom>
          <a:ln w="39369">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7" name="object 37"/>
          <p:cNvSpPr/>
          <p:nvPr/>
        </p:nvSpPr>
        <p:spPr>
          <a:xfrm>
            <a:off x="475145" y="4812029"/>
            <a:ext cx="0" cy="443230"/>
          </a:xfrm>
          <a:custGeom>
            <a:avLst/>
            <a:gdLst/>
            <a:ahLst/>
            <a:cxnLst/>
            <a:rect l="l" t="t" r="r" b="b"/>
            <a:pathLst>
              <a:path h="443229">
                <a:moveTo>
                  <a:pt x="0" y="0"/>
                </a:moveTo>
                <a:lnTo>
                  <a:pt x="0" y="443230"/>
                </a:lnTo>
              </a:path>
            </a:pathLst>
          </a:custGeom>
          <a:ln w="38938">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8" name="object 38"/>
          <p:cNvSpPr/>
          <p:nvPr/>
        </p:nvSpPr>
        <p:spPr>
          <a:xfrm>
            <a:off x="1973897" y="4812410"/>
            <a:ext cx="0" cy="442595"/>
          </a:xfrm>
          <a:custGeom>
            <a:avLst/>
            <a:gdLst/>
            <a:ahLst/>
            <a:cxnLst/>
            <a:rect l="l" t="t" r="r" b="b"/>
            <a:pathLst>
              <a:path h="442595">
                <a:moveTo>
                  <a:pt x="0" y="0"/>
                </a:moveTo>
                <a:lnTo>
                  <a:pt x="0" y="442341"/>
                </a:lnTo>
              </a:path>
            </a:pathLst>
          </a:custGeom>
          <a:ln w="38989">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9" name="object 39"/>
          <p:cNvSpPr/>
          <p:nvPr/>
        </p:nvSpPr>
        <p:spPr>
          <a:xfrm>
            <a:off x="475145" y="3382009"/>
            <a:ext cx="0" cy="441959"/>
          </a:xfrm>
          <a:custGeom>
            <a:avLst/>
            <a:gdLst/>
            <a:ahLst/>
            <a:cxnLst/>
            <a:rect l="l" t="t" r="r" b="b"/>
            <a:pathLst>
              <a:path h="441960">
                <a:moveTo>
                  <a:pt x="0" y="0"/>
                </a:moveTo>
                <a:lnTo>
                  <a:pt x="0" y="441959"/>
                </a:lnTo>
              </a:path>
            </a:pathLst>
          </a:custGeom>
          <a:ln w="38938">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0" name="object 40"/>
          <p:cNvSpPr/>
          <p:nvPr/>
        </p:nvSpPr>
        <p:spPr>
          <a:xfrm>
            <a:off x="455676" y="3362325"/>
            <a:ext cx="1537970" cy="0"/>
          </a:xfrm>
          <a:custGeom>
            <a:avLst/>
            <a:gdLst/>
            <a:ahLst/>
            <a:cxnLst/>
            <a:rect l="l" t="t" r="r" b="b"/>
            <a:pathLst>
              <a:path w="1537970">
                <a:moveTo>
                  <a:pt x="0" y="0"/>
                </a:moveTo>
                <a:lnTo>
                  <a:pt x="1537716" y="0"/>
                </a:lnTo>
              </a:path>
            </a:pathLst>
          </a:custGeom>
          <a:ln w="39370">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1" name="object 41"/>
          <p:cNvSpPr/>
          <p:nvPr/>
        </p:nvSpPr>
        <p:spPr>
          <a:xfrm>
            <a:off x="1973897" y="3381755"/>
            <a:ext cx="0" cy="442595"/>
          </a:xfrm>
          <a:custGeom>
            <a:avLst/>
            <a:gdLst/>
            <a:ahLst/>
            <a:cxnLst/>
            <a:rect l="l" t="t" r="r" b="b"/>
            <a:pathLst>
              <a:path h="442595">
                <a:moveTo>
                  <a:pt x="0" y="0"/>
                </a:moveTo>
                <a:lnTo>
                  <a:pt x="0" y="442341"/>
                </a:lnTo>
              </a:path>
            </a:pathLst>
          </a:custGeom>
          <a:ln w="38989">
            <a:solidFill>
              <a:srgbClr val="56B8D6"/>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2" name="object 42"/>
          <p:cNvSpPr/>
          <p:nvPr/>
        </p:nvSpPr>
        <p:spPr>
          <a:xfrm>
            <a:off x="1054608" y="3560064"/>
            <a:ext cx="338455" cy="344805"/>
          </a:xfrm>
          <a:custGeom>
            <a:avLst/>
            <a:gdLst/>
            <a:ahLst/>
            <a:cxnLst/>
            <a:rect l="l" t="t" r="r" b="b"/>
            <a:pathLst>
              <a:path w="338455" h="344804">
                <a:moveTo>
                  <a:pt x="100533" y="292481"/>
                </a:moveTo>
                <a:lnTo>
                  <a:pt x="71793" y="292481"/>
                </a:lnTo>
                <a:lnTo>
                  <a:pt x="71793" y="337819"/>
                </a:lnTo>
                <a:lnTo>
                  <a:pt x="78320" y="344424"/>
                </a:lnTo>
                <a:lnTo>
                  <a:pt x="94056" y="344424"/>
                </a:lnTo>
                <a:lnTo>
                  <a:pt x="100533" y="337819"/>
                </a:lnTo>
                <a:lnTo>
                  <a:pt x="100533" y="292481"/>
                </a:lnTo>
                <a:close/>
              </a:path>
              <a:path w="338455" h="344804">
                <a:moveTo>
                  <a:pt x="265810" y="292481"/>
                </a:moveTo>
                <a:lnTo>
                  <a:pt x="237108" y="292481"/>
                </a:lnTo>
                <a:lnTo>
                  <a:pt x="237108" y="337819"/>
                </a:lnTo>
                <a:lnTo>
                  <a:pt x="243585" y="344424"/>
                </a:lnTo>
                <a:lnTo>
                  <a:pt x="259333" y="344424"/>
                </a:lnTo>
                <a:lnTo>
                  <a:pt x="265810" y="337819"/>
                </a:lnTo>
                <a:lnTo>
                  <a:pt x="265810" y="292481"/>
                </a:lnTo>
                <a:close/>
              </a:path>
              <a:path w="338455" h="344804">
                <a:moveTo>
                  <a:pt x="48120" y="29210"/>
                </a:moveTo>
                <a:lnTo>
                  <a:pt x="20091" y="29210"/>
                </a:lnTo>
                <a:lnTo>
                  <a:pt x="20091" y="285877"/>
                </a:lnTo>
                <a:lnTo>
                  <a:pt x="26568" y="292481"/>
                </a:lnTo>
                <a:lnTo>
                  <a:pt x="311022" y="292481"/>
                </a:lnTo>
                <a:lnTo>
                  <a:pt x="317500" y="286638"/>
                </a:lnTo>
                <a:lnTo>
                  <a:pt x="317500" y="264033"/>
                </a:lnTo>
                <a:lnTo>
                  <a:pt x="48120" y="264033"/>
                </a:lnTo>
                <a:lnTo>
                  <a:pt x="48120" y="29210"/>
                </a:lnTo>
                <a:close/>
              </a:path>
              <a:path w="338455" h="344804">
                <a:moveTo>
                  <a:pt x="317500" y="29210"/>
                </a:moveTo>
                <a:lnTo>
                  <a:pt x="288797" y="29210"/>
                </a:lnTo>
                <a:lnTo>
                  <a:pt x="288797" y="264033"/>
                </a:lnTo>
                <a:lnTo>
                  <a:pt x="317500" y="264033"/>
                </a:lnTo>
                <a:lnTo>
                  <a:pt x="317500" y="29210"/>
                </a:lnTo>
                <a:close/>
              </a:path>
              <a:path w="338455" h="344804">
                <a:moveTo>
                  <a:pt x="114211" y="61341"/>
                </a:moveTo>
                <a:lnTo>
                  <a:pt x="98475" y="61341"/>
                </a:lnTo>
                <a:lnTo>
                  <a:pt x="91998" y="68072"/>
                </a:lnTo>
                <a:lnTo>
                  <a:pt x="91998" y="225171"/>
                </a:lnTo>
                <a:lnTo>
                  <a:pt x="98412" y="231775"/>
                </a:lnTo>
                <a:lnTo>
                  <a:pt x="114211" y="231775"/>
                </a:lnTo>
                <a:lnTo>
                  <a:pt x="120688" y="225171"/>
                </a:lnTo>
                <a:lnTo>
                  <a:pt x="120688" y="68072"/>
                </a:lnTo>
                <a:lnTo>
                  <a:pt x="114211" y="61341"/>
                </a:lnTo>
                <a:close/>
              </a:path>
              <a:path w="338455" h="344804">
                <a:moveTo>
                  <a:pt x="176733" y="95123"/>
                </a:moveTo>
                <a:lnTo>
                  <a:pt x="160997" y="95123"/>
                </a:lnTo>
                <a:lnTo>
                  <a:pt x="154470" y="101727"/>
                </a:lnTo>
                <a:lnTo>
                  <a:pt x="154470" y="225171"/>
                </a:lnTo>
                <a:lnTo>
                  <a:pt x="160883" y="231775"/>
                </a:lnTo>
                <a:lnTo>
                  <a:pt x="176733" y="231775"/>
                </a:lnTo>
                <a:lnTo>
                  <a:pt x="183210" y="225171"/>
                </a:lnTo>
                <a:lnTo>
                  <a:pt x="183210" y="101727"/>
                </a:lnTo>
                <a:lnTo>
                  <a:pt x="176733" y="95123"/>
                </a:lnTo>
                <a:close/>
              </a:path>
              <a:path w="338455" h="344804">
                <a:moveTo>
                  <a:pt x="239140" y="138937"/>
                </a:moveTo>
                <a:lnTo>
                  <a:pt x="223392" y="138937"/>
                </a:lnTo>
                <a:lnTo>
                  <a:pt x="216915" y="145542"/>
                </a:lnTo>
                <a:lnTo>
                  <a:pt x="216915" y="225171"/>
                </a:lnTo>
                <a:lnTo>
                  <a:pt x="223392" y="231775"/>
                </a:lnTo>
                <a:lnTo>
                  <a:pt x="239140" y="231775"/>
                </a:lnTo>
                <a:lnTo>
                  <a:pt x="244982" y="225171"/>
                </a:lnTo>
                <a:lnTo>
                  <a:pt x="245744" y="217169"/>
                </a:lnTo>
                <a:lnTo>
                  <a:pt x="245744" y="145542"/>
                </a:lnTo>
                <a:lnTo>
                  <a:pt x="239140" y="138937"/>
                </a:lnTo>
                <a:close/>
              </a:path>
              <a:path w="338455" h="344804">
                <a:moveTo>
                  <a:pt x="331850" y="0"/>
                </a:moveTo>
                <a:lnTo>
                  <a:pt x="6476" y="0"/>
                </a:lnTo>
                <a:lnTo>
                  <a:pt x="0" y="6603"/>
                </a:lnTo>
                <a:lnTo>
                  <a:pt x="0" y="22606"/>
                </a:lnTo>
                <a:lnTo>
                  <a:pt x="6476" y="29210"/>
                </a:lnTo>
                <a:lnTo>
                  <a:pt x="331088" y="29210"/>
                </a:lnTo>
                <a:lnTo>
                  <a:pt x="338328" y="22606"/>
                </a:lnTo>
                <a:lnTo>
                  <a:pt x="338328" y="6603"/>
                </a:lnTo>
                <a:lnTo>
                  <a:pt x="331850" y="0"/>
                </a:lnTo>
                <a:close/>
              </a:path>
            </a:pathLst>
          </a:custGeom>
          <a:solidFill>
            <a:srgbClr val="56B8D6"/>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5" name="object 45"/>
          <p:cNvSpPr/>
          <p:nvPr/>
        </p:nvSpPr>
        <p:spPr>
          <a:xfrm>
            <a:off x="2147316" y="5274945"/>
            <a:ext cx="1537970" cy="0"/>
          </a:xfrm>
          <a:custGeom>
            <a:avLst/>
            <a:gdLst/>
            <a:ahLst/>
            <a:cxnLst/>
            <a:rect l="l" t="t" r="r" b="b"/>
            <a:pathLst>
              <a:path w="1537970">
                <a:moveTo>
                  <a:pt x="0" y="0"/>
                </a:moveTo>
                <a:lnTo>
                  <a:pt x="1537716" y="0"/>
                </a:lnTo>
              </a:path>
            </a:pathLst>
          </a:custGeom>
          <a:ln w="39369">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6" name="object 46"/>
          <p:cNvSpPr/>
          <p:nvPr/>
        </p:nvSpPr>
        <p:spPr>
          <a:xfrm>
            <a:off x="2166810" y="4812029"/>
            <a:ext cx="0" cy="443230"/>
          </a:xfrm>
          <a:custGeom>
            <a:avLst/>
            <a:gdLst/>
            <a:ahLst/>
            <a:cxnLst/>
            <a:rect l="l" t="t" r="r" b="b"/>
            <a:pathLst>
              <a:path h="443229">
                <a:moveTo>
                  <a:pt x="0" y="0"/>
                </a:moveTo>
                <a:lnTo>
                  <a:pt x="0" y="443230"/>
                </a:lnTo>
              </a:path>
            </a:pathLst>
          </a:custGeom>
          <a:ln w="38988">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7" name="object 47"/>
          <p:cNvSpPr/>
          <p:nvPr/>
        </p:nvSpPr>
        <p:spPr>
          <a:xfrm>
            <a:off x="3665537" y="4812410"/>
            <a:ext cx="0" cy="442595"/>
          </a:xfrm>
          <a:custGeom>
            <a:avLst/>
            <a:gdLst/>
            <a:ahLst/>
            <a:cxnLst/>
            <a:rect l="l" t="t" r="r" b="b"/>
            <a:pathLst>
              <a:path h="442595">
                <a:moveTo>
                  <a:pt x="0" y="0"/>
                </a:moveTo>
                <a:lnTo>
                  <a:pt x="0" y="442341"/>
                </a:lnTo>
              </a:path>
            </a:pathLst>
          </a:custGeom>
          <a:ln w="38989">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8" name="object 48"/>
          <p:cNvSpPr/>
          <p:nvPr/>
        </p:nvSpPr>
        <p:spPr>
          <a:xfrm>
            <a:off x="2166810" y="3382009"/>
            <a:ext cx="0" cy="441959"/>
          </a:xfrm>
          <a:custGeom>
            <a:avLst/>
            <a:gdLst/>
            <a:ahLst/>
            <a:cxnLst/>
            <a:rect l="l" t="t" r="r" b="b"/>
            <a:pathLst>
              <a:path h="441960">
                <a:moveTo>
                  <a:pt x="0" y="0"/>
                </a:moveTo>
                <a:lnTo>
                  <a:pt x="0" y="441959"/>
                </a:lnTo>
              </a:path>
            </a:pathLst>
          </a:custGeom>
          <a:ln w="38988">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9" name="object 49"/>
          <p:cNvSpPr/>
          <p:nvPr/>
        </p:nvSpPr>
        <p:spPr>
          <a:xfrm>
            <a:off x="2147316" y="3362325"/>
            <a:ext cx="1537970" cy="0"/>
          </a:xfrm>
          <a:custGeom>
            <a:avLst/>
            <a:gdLst/>
            <a:ahLst/>
            <a:cxnLst/>
            <a:rect l="l" t="t" r="r" b="b"/>
            <a:pathLst>
              <a:path w="1537970">
                <a:moveTo>
                  <a:pt x="0" y="0"/>
                </a:moveTo>
                <a:lnTo>
                  <a:pt x="1537716" y="0"/>
                </a:lnTo>
              </a:path>
            </a:pathLst>
          </a:custGeom>
          <a:ln w="39370">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0" name="object 50"/>
          <p:cNvSpPr/>
          <p:nvPr/>
        </p:nvSpPr>
        <p:spPr>
          <a:xfrm>
            <a:off x="3665537" y="3381755"/>
            <a:ext cx="0" cy="442595"/>
          </a:xfrm>
          <a:custGeom>
            <a:avLst/>
            <a:gdLst/>
            <a:ahLst/>
            <a:cxnLst/>
            <a:rect l="l" t="t" r="r" b="b"/>
            <a:pathLst>
              <a:path h="442595">
                <a:moveTo>
                  <a:pt x="0" y="0"/>
                </a:moveTo>
                <a:lnTo>
                  <a:pt x="0" y="442341"/>
                </a:lnTo>
              </a:path>
            </a:pathLst>
          </a:custGeom>
          <a:ln w="38989">
            <a:solidFill>
              <a:srgbClr val="3596BE"/>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1" name="object 51"/>
          <p:cNvSpPr/>
          <p:nvPr/>
        </p:nvSpPr>
        <p:spPr>
          <a:xfrm>
            <a:off x="2746248" y="3560064"/>
            <a:ext cx="338455" cy="344805"/>
          </a:xfrm>
          <a:custGeom>
            <a:avLst/>
            <a:gdLst/>
            <a:ahLst/>
            <a:cxnLst/>
            <a:rect l="l" t="t" r="r" b="b"/>
            <a:pathLst>
              <a:path w="338455" h="344804">
                <a:moveTo>
                  <a:pt x="338327" y="332231"/>
                </a:moveTo>
                <a:lnTo>
                  <a:pt x="0" y="332231"/>
                </a:lnTo>
                <a:lnTo>
                  <a:pt x="0" y="344424"/>
                </a:lnTo>
                <a:lnTo>
                  <a:pt x="338327" y="344424"/>
                </a:lnTo>
                <a:lnTo>
                  <a:pt x="338327" y="332231"/>
                </a:lnTo>
                <a:close/>
              </a:path>
              <a:path w="338455" h="344804">
                <a:moveTo>
                  <a:pt x="111251" y="194056"/>
                </a:moveTo>
                <a:lnTo>
                  <a:pt x="110362" y="194056"/>
                </a:lnTo>
                <a:lnTo>
                  <a:pt x="109346" y="194563"/>
                </a:lnTo>
                <a:lnTo>
                  <a:pt x="35559" y="211455"/>
                </a:lnTo>
                <a:lnTo>
                  <a:pt x="32765" y="212344"/>
                </a:lnTo>
                <a:lnTo>
                  <a:pt x="30987" y="214756"/>
                </a:lnTo>
                <a:lnTo>
                  <a:pt x="30987" y="332231"/>
                </a:lnTo>
                <a:lnTo>
                  <a:pt x="42925" y="332231"/>
                </a:lnTo>
                <a:lnTo>
                  <a:pt x="42925" y="222758"/>
                </a:lnTo>
                <a:lnTo>
                  <a:pt x="104775" y="208153"/>
                </a:lnTo>
                <a:lnTo>
                  <a:pt x="180855" y="208153"/>
                </a:lnTo>
                <a:lnTo>
                  <a:pt x="135254" y="199262"/>
                </a:lnTo>
                <a:lnTo>
                  <a:pt x="135254" y="196469"/>
                </a:lnTo>
                <a:lnTo>
                  <a:pt x="123189" y="196469"/>
                </a:lnTo>
                <a:lnTo>
                  <a:pt x="112140" y="194563"/>
                </a:lnTo>
                <a:lnTo>
                  <a:pt x="111759" y="194563"/>
                </a:lnTo>
                <a:lnTo>
                  <a:pt x="111251" y="194056"/>
                </a:lnTo>
                <a:close/>
              </a:path>
              <a:path w="338455" h="344804">
                <a:moveTo>
                  <a:pt x="116839" y="208153"/>
                </a:moveTo>
                <a:lnTo>
                  <a:pt x="104775" y="208153"/>
                </a:lnTo>
                <a:lnTo>
                  <a:pt x="104775" y="332231"/>
                </a:lnTo>
                <a:lnTo>
                  <a:pt x="116839" y="332231"/>
                </a:lnTo>
                <a:lnTo>
                  <a:pt x="116839" y="208153"/>
                </a:lnTo>
                <a:close/>
              </a:path>
              <a:path w="338455" h="344804">
                <a:moveTo>
                  <a:pt x="180855" y="208153"/>
                </a:moveTo>
                <a:lnTo>
                  <a:pt x="116839" y="208153"/>
                </a:lnTo>
                <a:lnTo>
                  <a:pt x="190626" y="222758"/>
                </a:lnTo>
                <a:lnTo>
                  <a:pt x="190626" y="332231"/>
                </a:lnTo>
                <a:lnTo>
                  <a:pt x="203072" y="332231"/>
                </a:lnTo>
                <a:lnTo>
                  <a:pt x="203072" y="210058"/>
                </a:lnTo>
                <a:lnTo>
                  <a:pt x="190626" y="210058"/>
                </a:lnTo>
                <a:lnTo>
                  <a:pt x="180855" y="208153"/>
                </a:lnTo>
                <a:close/>
              </a:path>
              <a:path w="338455" h="344804">
                <a:moveTo>
                  <a:pt x="236455" y="59690"/>
                </a:moveTo>
                <a:lnTo>
                  <a:pt x="203072" y="59690"/>
                </a:lnTo>
                <a:lnTo>
                  <a:pt x="276987" y="90169"/>
                </a:lnTo>
                <a:lnTo>
                  <a:pt x="276987" y="332231"/>
                </a:lnTo>
                <a:lnTo>
                  <a:pt x="289432" y="332231"/>
                </a:lnTo>
                <a:lnTo>
                  <a:pt x="289432" y="83693"/>
                </a:lnTo>
                <a:lnTo>
                  <a:pt x="287527" y="81280"/>
                </a:lnTo>
                <a:lnTo>
                  <a:pt x="285241" y="80391"/>
                </a:lnTo>
                <a:lnTo>
                  <a:pt x="236455" y="59690"/>
                </a:lnTo>
                <a:close/>
              </a:path>
              <a:path w="338455" h="344804">
                <a:moveTo>
                  <a:pt x="98297" y="300736"/>
                </a:moveTo>
                <a:lnTo>
                  <a:pt x="49402" y="300736"/>
                </a:lnTo>
                <a:lnTo>
                  <a:pt x="49402" y="313436"/>
                </a:lnTo>
                <a:lnTo>
                  <a:pt x="98297" y="313436"/>
                </a:lnTo>
                <a:lnTo>
                  <a:pt x="98297" y="300736"/>
                </a:lnTo>
                <a:close/>
              </a:path>
              <a:path w="338455" h="344804">
                <a:moveTo>
                  <a:pt x="98297" y="269240"/>
                </a:moveTo>
                <a:lnTo>
                  <a:pt x="49402" y="269240"/>
                </a:lnTo>
                <a:lnTo>
                  <a:pt x="49402" y="281940"/>
                </a:lnTo>
                <a:lnTo>
                  <a:pt x="98297" y="281940"/>
                </a:lnTo>
                <a:lnTo>
                  <a:pt x="98297" y="269240"/>
                </a:lnTo>
                <a:close/>
              </a:path>
              <a:path w="338455" h="344804">
                <a:moveTo>
                  <a:pt x="98297" y="238252"/>
                </a:moveTo>
                <a:lnTo>
                  <a:pt x="49402" y="238252"/>
                </a:lnTo>
                <a:lnTo>
                  <a:pt x="49402" y="250444"/>
                </a:lnTo>
                <a:lnTo>
                  <a:pt x="98297" y="250444"/>
                </a:lnTo>
                <a:lnTo>
                  <a:pt x="98297" y="238252"/>
                </a:lnTo>
                <a:close/>
              </a:path>
              <a:path w="338455" h="344804">
                <a:moveTo>
                  <a:pt x="234060" y="58293"/>
                </a:moveTo>
                <a:lnTo>
                  <a:pt x="190626" y="58293"/>
                </a:lnTo>
                <a:lnTo>
                  <a:pt x="190626" y="210058"/>
                </a:lnTo>
                <a:lnTo>
                  <a:pt x="203072" y="210058"/>
                </a:lnTo>
                <a:lnTo>
                  <a:pt x="203072" y="59690"/>
                </a:lnTo>
                <a:lnTo>
                  <a:pt x="236455" y="59690"/>
                </a:lnTo>
                <a:lnTo>
                  <a:pt x="234060" y="58674"/>
                </a:lnTo>
                <a:lnTo>
                  <a:pt x="234060" y="58293"/>
                </a:lnTo>
                <a:close/>
              </a:path>
              <a:path w="338455" h="344804">
                <a:moveTo>
                  <a:pt x="199389" y="44196"/>
                </a:moveTo>
                <a:lnTo>
                  <a:pt x="195199" y="44196"/>
                </a:lnTo>
                <a:lnTo>
                  <a:pt x="127888" y="61975"/>
                </a:lnTo>
                <a:lnTo>
                  <a:pt x="125094" y="62992"/>
                </a:lnTo>
                <a:lnTo>
                  <a:pt x="123189" y="65278"/>
                </a:lnTo>
                <a:lnTo>
                  <a:pt x="123189" y="196469"/>
                </a:lnTo>
                <a:lnTo>
                  <a:pt x="135254" y="196469"/>
                </a:lnTo>
                <a:lnTo>
                  <a:pt x="135254" y="73279"/>
                </a:lnTo>
                <a:lnTo>
                  <a:pt x="190626" y="58293"/>
                </a:lnTo>
                <a:lnTo>
                  <a:pt x="234060" y="58293"/>
                </a:lnTo>
                <a:lnTo>
                  <a:pt x="234060" y="53593"/>
                </a:lnTo>
                <a:lnTo>
                  <a:pt x="221614" y="53593"/>
                </a:lnTo>
                <a:lnTo>
                  <a:pt x="199389" y="44196"/>
                </a:lnTo>
                <a:close/>
              </a:path>
              <a:path w="338455" h="344804">
                <a:moveTo>
                  <a:pt x="184657" y="181863"/>
                </a:moveTo>
                <a:lnTo>
                  <a:pt x="141731" y="181863"/>
                </a:lnTo>
                <a:lnTo>
                  <a:pt x="141731" y="194056"/>
                </a:lnTo>
                <a:lnTo>
                  <a:pt x="184657" y="194056"/>
                </a:lnTo>
                <a:lnTo>
                  <a:pt x="184657" y="181863"/>
                </a:lnTo>
                <a:close/>
              </a:path>
              <a:path w="338455" h="344804">
                <a:moveTo>
                  <a:pt x="184657" y="150368"/>
                </a:moveTo>
                <a:lnTo>
                  <a:pt x="141731" y="150368"/>
                </a:lnTo>
                <a:lnTo>
                  <a:pt x="141731" y="162941"/>
                </a:lnTo>
                <a:lnTo>
                  <a:pt x="184657" y="162941"/>
                </a:lnTo>
                <a:lnTo>
                  <a:pt x="184657" y="150368"/>
                </a:lnTo>
                <a:close/>
              </a:path>
              <a:path w="338455" h="344804">
                <a:moveTo>
                  <a:pt x="184657" y="118872"/>
                </a:moveTo>
                <a:lnTo>
                  <a:pt x="141731" y="118872"/>
                </a:lnTo>
                <a:lnTo>
                  <a:pt x="141731" y="131572"/>
                </a:lnTo>
                <a:lnTo>
                  <a:pt x="184657" y="131572"/>
                </a:lnTo>
                <a:lnTo>
                  <a:pt x="184657" y="118872"/>
                </a:lnTo>
                <a:close/>
              </a:path>
              <a:path w="338455" h="344804">
                <a:moveTo>
                  <a:pt x="184657" y="87884"/>
                </a:moveTo>
                <a:lnTo>
                  <a:pt x="141731" y="87884"/>
                </a:lnTo>
                <a:lnTo>
                  <a:pt x="141731" y="100075"/>
                </a:lnTo>
                <a:lnTo>
                  <a:pt x="184657" y="100075"/>
                </a:lnTo>
                <a:lnTo>
                  <a:pt x="184657" y="87884"/>
                </a:lnTo>
                <a:close/>
              </a:path>
              <a:path w="338455" h="344804">
                <a:moveTo>
                  <a:pt x="227583" y="0"/>
                </a:moveTo>
                <a:lnTo>
                  <a:pt x="220400" y="1490"/>
                </a:lnTo>
                <a:lnTo>
                  <a:pt x="214502" y="5540"/>
                </a:lnTo>
                <a:lnTo>
                  <a:pt x="210510" y="11519"/>
                </a:lnTo>
                <a:lnTo>
                  <a:pt x="209041" y="18796"/>
                </a:lnTo>
                <a:lnTo>
                  <a:pt x="209041" y="26797"/>
                </a:lnTo>
                <a:lnTo>
                  <a:pt x="214629" y="33782"/>
                </a:lnTo>
                <a:lnTo>
                  <a:pt x="221614" y="36702"/>
                </a:lnTo>
                <a:lnTo>
                  <a:pt x="221614" y="53593"/>
                </a:lnTo>
                <a:lnTo>
                  <a:pt x="234060" y="53593"/>
                </a:lnTo>
                <a:lnTo>
                  <a:pt x="234060" y="36702"/>
                </a:lnTo>
                <a:lnTo>
                  <a:pt x="240919" y="33782"/>
                </a:lnTo>
                <a:lnTo>
                  <a:pt x="245999" y="26797"/>
                </a:lnTo>
                <a:lnTo>
                  <a:pt x="245999" y="24891"/>
                </a:lnTo>
                <a:lnTo>
                  <a:pt x="224281" y="24891"/>
                </a:lnTo>
                <a:lnTo>
                  <a:pt x="221614" y="22098"/>
                </a:lnTo>
                <a:lnTo>
                  <a:pt x="221614" y="15494"/>
                </a:lnTo>
                <a:lnTo>
                  <a:pt x="224281" y="12700"/>
                </a:lnTo>
                <a:lnTo>
                  <a:pt x="244785" y="12700"/>
                </a:lnTo>
                <a:lnTo>
                  <a:pt x="244550" y="11519"/>
                </a:lnTo>
                <a:lnTo>
                  <a:pt x="240601" y="5540"/>
                </a:lnTo>
                <a:lnTo>
                  <a:pt x="234747" y="1490"/>
                </a:lnTo>
                <a:lnTo>
                  <a:pt x="227583" y="0"/>
                </a:lnTo>
                <a:close/>
              </a:path>
              <a:path w="338455" h="344804">
                <a:moveTo>
                  <a:pt x="197103" y="43687"/>
                </a:moveTo>
                <a:lnTo>
                  <a:pt x="196595" y="44196"/>
                </a:lnTo>
                <a:lnTo>
                  <a:pt x="197612" y="44196"/>
                </a:lnTo>
                <a:lnTo>
                  <a:pt x="197103" y="43687"/>
                </a:lnTo>
                <a:close/>
              </a:path>
              <a:path w="338455" h="344804">
                <a:moveTo>
                  <a:pt x="244785" y="12700"/>
                </a:moveTo>
                <a:lnTo>
                  <a:pt x="231266" y="12700"/>
                </a:lnTo>
                <a:lnTo>
                  <a:pt x="234060" y="15494"/>
                </a:lnTo>
                <a:lnTo>
                  <a:pt x="234060" y="22098"/>
                </a:lnTo>
                <a:lnTo>
                  <a:pt x="231266" y="24891"/>
                </a:lnTo>
                <a:lnTo>
                  <a:pt x="245999" y="24891"/>
                </a:lnTo>
                <a:lnTo>
                  <a:pt x="245999" y="18796"/>
                </a:lnTo>
                <a:lnTo>
                  <a:pt x="244785" y="12700"/>
                </a:lnTo>
                <a:close/>
              </a:path>
            </a:pathLst>
          </a:custGeom>
          <a:solidFill>
            <a:srgbClr val="3596BE"/>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4" name="object 54"/>
          <p:cNvSpPr/>
          <p:nvPr/>
        </p:nvSpPr>
        <p:spPr>
          <a:xfrm>
            <a:off x="3828288" y="5274945"/>
            <a:ext cx="1537970" cy="0"/>
          </a:xfrm>
          <a:custGeom>
            <a:avLst/>
            <a:gdLst/>
            <a:ahLst/>
            <a:cxnLst/>
            <a:rect l="l" t="t" r="r" b="b"/>
            <a:pathLst>
              <a:path w="1537970">
                <a:moveTo>
                  <a:pt x="0" y="0"/>
                </a:moveTo>
                <a:lnTo>
                  <a:pt x="1537715" y="0"/>
                </a:lnTo>
              </a:path>
            </a:pathLst>
          </a:custGeom>
          <a:ln w="39369">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5" name="object 55"/>
          <p:cNvSpPr/>
          <p:nvPr/>
        </p:nvSpPr>
        <p:spPr>
          <a:xfrm>
            <a:off x="3847782" y="4812029"/>
            <a:ext cx="0" cy="443230"/>
          </a:xfrm>
          <a:custGeom>
            <a:avLst/>
            <a:gdLst/>
            <a:ahLst/>
            <a:cxnLst/>
            <a:rect l="l" t="t" r="r" b="b"/>
            <a:pathLst>
              <a:path h="443229">
                <a:moveTo>
                  <a:pt x="0" y="0"/>
                </a:moveTo>
                <a:lnTo>
                  <a:pt x="0" y="44323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6" name="object 56"/>
          <p:cNvSpPr/>
          <p:nvPr/>
        </p:nvSpPr>
        <p:spPr>
          <a:xfrm>
            <a:off x="5346509" y="4812410"/>
            <a:ext cx="0" cy="442595"/>
          </a:xfrm>
          <a:custGeom>
            <a:avLst/>
            <a:gdLst/>
            <a:ahLst/>
            <a:cxnLst/>
            <a:rect l="l" t="t" r="r" b="b"/>
            <a:pathLst>
              <a:path h="442595">
                <a:moveTo>
                  <a:pt x="0" y="0"/>
                </a:moveTo>
                <a:lnTo>
                  <a:pt x="0" y="442341"/>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7" name="object 57"/>
          <p:cNvSpPr/>
          <p:nvPr/>
        </p:nvSpPr>
        <p:spPr>
          <a:xfrm>
            <a:off x="3847782" y="3382009"/>
            <a:ext cx="0" cy="441959"/>
          </a:xfrm>
          <a:custGeom>
            <a:avLst/>
            <a:gdLst/>
            <a:ahLst/>
            <a:cxnLst/>
            <a:rect l="l" t="t" r="r" b="b"/>
            <a:pathLst>
              <a:path h="441960">
                <a:moveTo>
                  <a:pt x="0" y="0"/>
                </a:moveTo>
                <a:lnTo>
                  <a:pt x="0" y="441959"/>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8" name="object 58"/>
          <p:cNvSpPr/>
          <p:nvPr/>
        </p:nvSpPr>
        <p:spPr>
          <a:xfrm>
            <a:off x="3828288" y="3362325"/>
            <a:ext cx="1537970" cy="0"/>
          </a:xfrm>
          <a:custGeom>
            <a:avLst/>
            <a:gdLst/>
            <a:ahLst/>
            <a:cxnLst/>
            <a:rect l="l" t="t" r="r" b="b"/>
            <a:pathLst>
              <a:path w="1537970">
                <a:moveTo>
                  <a:pt x="0" y="0"/>
                </a:moveTo>
                <a:lnTo>
                  <a:pt x="1537715" y="0"/>
                </a:lnTo>
              </a:path>
            </a:pathLst>
          </a:custGeom>
          <a:ln w="39370">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9" name="object 59"/>
          <p:cNvSpPr/>
          <p:nvPr/>
        </p:nvSpPr>
        <p:spPr>
          <a:xfrm>
            <a:off x="5346509" y="3381755"/>
            <a:ext cx="0" cy="442595"/>
          </a:xfrm>
          <a:custGeom>
            <a:avLst/>
            <a:gdLst/>
            <a:ahLst/>
            <a:cxnLst/>
            <a:rect l="l" t="t" r="r" b="b"/>
            <a:pathLst>
              <a:path h="442595">
                <a:moveTo>
                  <a:pt x="0" y="0"/>
                </a:moveTo>
                <a:lnTo>
                  <a:pt x="0" y="442341"/>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0" name="object 60"/>
          <p:cNvSpPr/>
          <p:nvPr/>
        </p:nvSpPr>
        <p:spPr>
          <a:xfrm>
            <a:off x="4427220" y="3559809"/>
            <a:ext cx="338455" cy="344805"/>
          </a:xfrm>
          <a:custGeom>
            <a:avLst/>
            <a:gdLst/>
            <a:ahLst/>
            <a:cxnLst/>
            <a:rect l="l" t="t" r="r" b="b"/>
            <a:pathLst>
              <a:path w="338454" h="344804">
                <a:moveTo>
                  <a:pt x="223012" y="201167"/>
                </a:moveTo>
                <a:lnTo>
                  <a:pt x="216788" y="201167"/>
                </a:lnTo>
                <a:lnTo>
                  <a:pt x="214375" y="203707"/>
                </a:lnTo>
                <a:lnTo>
                  <a:pt x="214375" y="302513"/>
                </a:lnTo>
                <a:lnTo>
                  <a:pt x="206628" y="310260"/>
                </a:lnTo>
                <a:lnTo>
                  <a:pt x="115315" y="310260"/>
                </a:lnTo>
                <a:lnTo>
                  <a:pt x="112775" y="312800"/>
                </a:lnTo>
                <a:lnTo>
                  <a:pt x="112775" y="319150"/>
                </a:lnTo>
                <a:lnTo>
                  <a:pt x="115315" y="321690"/>
                </a:lnTo>
                <a:lnTo>
                  <a:pt x="197357" y="321690"/>
                </a:lnTo>
                <a:lnTo>
                  <a:pt x="208353" y="319438"/>
                </a:lnTo>
                <a:lnTo>
                  <a:pt x="217312" y="313293"/>
                </a:lnTo>
                <a:lnTo>
                  <a:pt x="223343" y="304170"/>
                </a:lnTo>
                <a:lnTo>
                  <a:pt x="225551" y="292988"/>
                </a:lnTo>
                <a:lnTo>
                  <a:pt x="225551" y="203707"/>
                </a:lnTo>
                <a:lnTo>
                  <a:pt x="223012" y="201167"/>
                </a:lnTo>
                <a:close/>
              </a:path>
              <a:path w="338454" h="344804">
                <a:moveTo>
                  <a:pt x="278129" y="108712"/>
                </a:moveTo>
                <a:lnTo>
                  <a:pt x="274574" y="108712"/>
                </a:lnTo>
                <a:lnTo>
                  <a:pt x="270128" y="113156"/>
                </a:lnTo>
                <a:lnTo>
                  <a:pt x="270128" y="116839"/>
                </a:lnTo>
                <a:lnTo>
                  <a:pt x="272288" y="119125"/>
                </a:lnTo>
                <a:lnTo>
                  <a:pt x="319024" y="166623"/>
                </a:lnTo>
                <a:lnTo>
                  <a:pt x="126618" y="166623"/>
                </a:lnTo>
                <a:lnTo>
                  <a:pt x="124078" y="169290"/>
                </a:lnTo>
                <a:lnTo>
                  <a:pt x="124078" y="175640"/>
                </a:lnTo>
                <a:lnTo>
                  <a:pt x="126618" y="178181"/>
                </a:lnTo>
                <a:lnTo>
                  <a:pt x="319024" y="178181"/>
                </a:lnTo>
                <a:lnTo>
                  <a:pt x="272288" y="225806"/>
                </a:lnTo>
                <a:lnTo>
                  <a:pt x="270128" y="227964"/>
                </a:lnTo>
                <a:lnTo>
                  <a:pt x="270128" y="231647"/>
                </a:lnTo>
                <a:lnTo>
                  <a:pt x="272288" y="233806"/>
                </a:lnTo>
                <a:lnTo>
                  <a:pt x="273430" y="235076"/>
                </a:lnTo>
                <a:lnTo>
                  <a:pt x="274827" y="235584"/>
                </a:lnTo>
                <a:lnTo>
                  <a:pt x="277749" y="235584"/>
                </a:lnTo>
                <a:lnTo>
                  <a:pt x="279145" y="235076"/>
                </a:lnTo>
                <a:lnTo>
                  <a:pt x="280288" y="233806"/>
                </a:lnTo>
                <a:lnTo>
                  <a:pt x="336676" y="176529"/>
                </a:lnTo>
                <a:lnTo>
                  <a:pt x="337565" y="175387"/>
                </a:lnTo>
                <a:lnTo>
                  <a:pt x="337946" y="174625"/>
                </a:lnTo>
                <a:lnTo>
                  <a:pt x="338454" y="173227"/>
                </a:lnTo>
                <a:lnTo>
                  <a:pt x="338454" y="171703"/>
                </a:lnTo>
                <a:lnTo>
                  <a:pt x="337946" y="170179"/>
                </a:lnTo>
                <a:lnTo>
                  <a:pt x="337184" y="168909"/>
                </a:lnTo>
                <a:lnTo>
                  <a:pt x="280288" y="110997"/>
                </a:lnTo>
                <a:lnTo>
                  <a:pt x="278129" y="108712"/>
                </a:lnTo>
                <a:close/>
              </a:path>
              <a:path w="338454" h="344804">
                <a:moveTo>
                  <a:pt x="197357" y="23113"/>
                </a:moveTo>
                <a:lnTo>
                  <a:pt x="114553" y="23113"/>
                </a:lnTo>
                <a:lnTo>
                  <a:pt x="112013" y="25780"/>
                </a:lnTo>
                <a:lnTo>
                  <a:pt x="112013" y="32130"/>
                </a:lnTo>
                <a:lnTo>
                  <a:pt x="114553" y="34670"/>
                </a:lnTo>
                <a:lnTo>
                  <a:pt x="206628" y="34670"/>
                </a:lnTo>
                <a:lnTo>
                  <a:pt x="214375" y="42417"/>
                </a:lnTo>
                <a:lnTo>
                  <a:pt x="214375" y="141096"/>
                </a:lnTo>
                <a:lnTo>
                  <a:pt x="216788" y="143763"/>
                </a:lnTo>
                <a:lnTo>
                  <a:pt x="223012" y="143763"/>
                </a:lnTo>
                <a:lnTo>
                  <a:pt x="225551" y="141096"/>
                </a:lnTo>
                <a:lnTo>
                  <a:pt x="225551" y="51815"/>
                </a:lnTo>
                <a:lnTo>
                  <a:pt x="223343" y="40687"/>
                </a:lnTo>
                <a:lnTo>
                  <a:pt x="217312" y="31559"/>
                </a:lnTo>
                <a:lnTo>
                  <a:pt x="208353" y="25384"/>
                </a:lnTo>
                <a:lnTo>
                  <a:pt x="197357" y="23113"/>
                </a:lnTo>
                <a:close/>
              </a:path>
              <a:path w="338454" h="344804">
                <a:moveTo>
                  <a:pt x="81152" y="0"/>
                </a:moveTo>
                <a:lnTo>
                  <a:pt x="20574" y="23494"/>
                </a:lnTo>
                <a:lnTo>
                  <a:pt x="0" y="51815"/>
                </a:lnTo>
                <a:lnTo>
                  <a:pt x="0" y="293115"/>
                </a:lnTo>
                <a:lnTo>
                  <a:pt x="74040" y="343153"/>
                </a:lnTo>
                <a:lnTo>
                  <a:pt x="79375" y="344677"/>
                </a:lnTo>
                <a:lnTo>
                  <a:pt x="81914" y="344677"/>
                </a:lnTo>
                <a:lnTo>
                  <a:pt x="89739" y="342963"/>
                </a:lnTo>
                <a:lnTo>
                  <a:pt x="95932" y="338200"/>
                </a:lnTo>
                <a:lnTo>
                  <a:pt x="98720" y="333247"/>
                </a:lnTo>
                <a:lnTo>
                  <a:pt x="80644" y="333247"/>
                </a:lnTo>
                <a:lnTo>
                  <a:pt x="78104" y="332485"/>
                </a:lnTo>
                <a:lnTo>
                  <a:pt x="24510" y="310641"/>
                </a:lnTo>
                <a:lnTo>
                  <a:pt x="13842" y="306577"/>
                </a:lnTo>
                <a:lnTo>
                  <a:pt x="11302" y="303148"/>
                </a:lnTo>
                <a:lnTo>
                  <a:pt x="11302" y="41655"/>
                </a:lnTo>
                <a:lnTo>
                  <a:pt x="13842" y="38226"/>
                </a:lnTo>
                <a:lnTo>
                  <a:pt x="24637" y="34162"/>
                </a:lnTo>
                <a:lnTo>
                  <a:pt x="77977" y="12445"/>
                </a:lnTo>
                <a:lnTo>
                  <a:pt x="79375" y="11937"/>
                </a:lnTo>
                <a:lnTo>
                  <a:pt x="80644" y="11684"/>
                </a:lnTo>
                <a:lnTo>
                  <a:pt x="98711" y="11684"/>
                </a:lnTo>
                <a:lnTo>
                  <a:pt x="96678" y="7699"/>
                </a:lnTo>
                <a:lnTo>
                  <a:pt x="91293" y="2807"/>
                </a:lnTo>
                <a:lnTo>
                  <a:pt x="84454" y="380"/>
                </a:lnTo>
                <a:lnTo>
                  <a:pt x="81152" y="0"/>
                </a:lnTo>
                <a:close/>
              </a:path>
              <a:path w="338454" h="344804">
                <a:moveTo>
                  <a:pt x="98711" y="11684"/>
                </a:moveTo>
                <a:lnTo>
                  <a:pt x="86867" y="11684"/>
                </a:lnTo>
                <a:lnTo>
                  <a:pt x="90169" y="16255"/>
                </a:lnTo>
                <a:lnTo>
                  <a:pt x="90169" y="328548"/>
                </a:lnTo>
                <a:lnTo>
                  <a:pt x="86867" y="333247"/>
                </a:lnTo>
                <a:lnTo>
                  <a:pt x="98720" y="333247"/>
                </a:lnTo>
                <a:lnTo>
                  <a:pt x="100006" y="330961"/>
                </a:lnTo>
                <a:lnTo>
                  <a:pt x="101472" y="321817"/>
                </a:lnTo>
                <a:lnTo>
                  <a:pt x="101472" y="23113"/>
                </a:lnTo>
                <a:lnTo>
                  <a:pt x="100206" y="14614"/>
                </a:lnTo>
                <a:lnTo>
                  <a:pt x="98711" y="11684"/>
                </a:lnTo>
                <a:close/>
              </a:path>
              <a:path w="338454" h="344804">
                <a:moveTo>
                  <a:pt x="76453" y="149478"/>
                </a:moveTo>
                <a:lnTo>
                  <a:pt x="70230" y="149478"/>
                </a:lnTo>
                <a:lnTo>
                  <a:pt x="67690" y="152019"/>
                </a:lnTo>
                <a:lnTo>
                  <a:pt x="67690" y="192785"/>
                </a:lnTo>
                <a:lnTo>
                  <a:pt x="70230" y="195325"/>
                </a:lnTo>
                <a:lnTo>
                  <a:pt x="76453" y="195325"/>
                </a:lnTo>
                <a:lnTo>
                  <a:pt x="78993" y="192785"/>
                </a:lnTo>
                <a:lnTo>
                  <a:pt x="78993" y="152019"/>
                </a:lnTo>
                <a:lnTo>
                  <a:pt x="76453" y="149478"/>
                </a:lnTo>
                <a:close/>
              </a:path>
            </a:pathLst>
          </a:custGeom>
          <a:solidFill>
            <a:srgbClr val="237590"/>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3" name="object 63"/>
          <p:cNvSpPr/>
          <p:nvPr/>
        </p:nvSpPr>
        <p:spPr>
          <a:xfrm>
            <a:off x="5457444" y="3249295"/>
            <a:ext cx="1537970" cy="0"/>
          </a:xfrm>
          <a:custGeom>
            <a:avLst/>
            <a:gdLst/>
            <a:ahLst/>
            <a:cxnLst/>
            <a:rect l="l" t="t" r="r" b="b"/>
            <a:pathLst>
              <a:path w="1537970">
                <a:moveTo>
                  <a:pt x="0" y="0"/>
                </a:moveTo>
                <a:lnTo>
                  <a:pt x="1537715" y="0"/>
                </a:lnTo>
              </a:path>
            </a:pathLst>
          </a:custGeom>
          <a:ln w="39369">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4" name="object 64"/>
          <p:cNvSpPr/>
          <p:nvPr/>
        </p:nvSpPr>
        <p:spPr>
          <a:xfrm>
            <a:off x="5476938" y="2787650"/>
            <a:ext cx="0" cy="441959"/>
          </a:xfrm>
          <a:custGeom>
            <a:avLst/>
            <a:gdLst/>
            <a:ahLst/>
            <a:cxnLst/>
            <a:rect l="l" t="t" r="r" b="b"/>
            <a:pathLst>
              <a:path h="441960">
                <a:moveTo>
                  <a:pt x="0" y="0"/>
                </a:moveTo>
                <a:lnTo>
                  <a:pt x="0" y="44196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5" name="object 65"/>
          <p:cNvSpPr/>
          <p:nvPr/>
        </p:nvSpPr>
        <p:spPr>
          <a:xfrm>
            <a:off x="6975665" y="2787014"/>
            <a:ext cx="0" cy="442595"/>
          </a:xfrm>
          <a:custGeom>
            <a:avLst/>
            <a:gdLst/>
            <a:ahLst/>
            <a:cxnLst/>
            <a:rect l="l" t="t" r="r" b="b"/>
            <a:pathLst>
              <a:path h="442594">
                <a:moveTo>
                  <a:pt x="0" y="0"/>
                </a:moveTo>
                <a:lnTo>
                  <a:pt x="0" y="44234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6" name="object 66"/>
          <p:cNvSpPr/>
          <p:nvPr/>
        </p:nvSpPr>
        <p:spPr>
          <a:xfrm>
            <a:off x="5476938" y="1356360"/>
            <a:ext cx="0" cy="441959"/>
          </a:xfrm>
          <a:custGeom>
            <a:avLst/>
            <a:gdLst/>
            <a:ahLst/>
            <a:cxnLst/>
            <a:rect l="l" t="t" r="r" b="b"/>
            <a:pathLst>
              <a:path h="441960">
                <a:moveTo>
                  <a:pt x="0" y="0"/>
                </a:moveTo>
                <a:lnTo>
                  <a:pt x="0" y="44196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7" name="object 67"/>
          <p:cNvSpPr/>
          <p:nvPr/>
        </p:nvSpPr>
        <p:spPr>
          <a:xfrm>
            <a:off x="5457444" y="1336675"/>
            <a:ext cx="1537970" cy="0"/>
          </a:xfrm>
          <a:custGeom>
            <a:avLst/>
            <a:gdLst/>
            <a:ahLst/>
            <a:cxnLst/>
            <a:rect l="l" t="t" r="r" b="b"/>
            <a:pathLst>
              <a:path w="1537970">
                <a:moveTo>
                  <a:pt x="0" y="0"/>
                </a:moveTo>
                <a:lnTo>
                  <a:pt x="1537715" y="0"/>
                </a:lnTo>
              </a:path>
            </a:pathLst>
          </a:custGeom>
          <a:ln w="39369">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8" name="object 68"/>
          <p:cNvSpPr/>
          <p:nvPr/>
        </p:nvSpPr>
        <p:spPr>
          <a:xfrm>
            <a:off x="6975665" y="1356360"/>
            <a:ext cx="0" cy="442595"/>
          </a:xfrm>
          <a:custGeom>
            <a:avLst/>
            <a:gdLst/>
            <a:ahLst/>
            <a:cxnLst/>
            <a:rect l="l" t="t" r="r" b="b"/>
            <a:pathLst>
              <a:path h="442594">
                <a:moveTo>
                  <a:pt x="0" y="0"/>
                </a:moveTo>
                <a:lnTo>
                  <a:pt x="0" y="44234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9" name="object 69"/>
          <p:cNvSpPr/>
          <p:nvPr/>
        </p:nvSpPr>
        <p:spPr>
          <a:xfrm>
            <a:off x="6057900" y="1534413"/>
            <a:ext cx="338455" cy="343535"/>
          </a:xfrm>
          <a:custGeom>
            <a:avLst/>
            <a:gdLst/>
            <a:ahLst/>
            <a:cxnLst/>
            <a:rect l="l" t="t" r="r" b="b"/>
            <a:pathLst>
              <a:path w="338454" h="343535">
                <a:moveTo>
                  <a:pt x="223012" y="200278"/>
                </a:moveTo>
                <a:lnTo>
                  <a:pt x="216788" y="200278"/>
                </a:lnTo>
                <a:lnTo>
                  <a:pt x="214375" y="202819"/>
                </a:lnTo>
                <a:lnTo>
                  <a:pt x="214375" y="301116"/>
                </a:lnTo>
                <a:lnTo>
                  <a:pt x="206628" y="308863"/>
                </a:lnTo>
                <a:lnTo>
                  <a:pt x="115315" y="308863"/>
                </a:lnTo>
                <a:lnTo>
                  <a:pt x="112775" y="311403"/>
                </a:lnTo>
                <a:lnTo>
                  <a:pt x="112775" y="317753"/>
                </a:lnTo>
                <a:lnTo>
                  <a:pt x="115315" y="320294"/>
                </a:lnTo>
                <a:lnTo>
                  <a:pt x="197358" y="320294"/>
                </a:lnTo>
                <a:lnTo>
                  <a:pt x="208353" y="318043"/>
                </a:lnTo>
                <a:lnTo>
                  <a:pt x="217312" y="311912"/>
                </a:lnTo>
                <a:lnTo>
                  <a:pt x="223343" y="302827"/>
                </a:lnTo>
                <a:lnTo>
                  <a:pt x="225551" y="291719"/>
                </a:lnTo>
                <a:lnTo>
                  <a:pt x="225551" y="202819"/>
                </a:lnTo>
                <a:lnTo>
                  <a:pt x="223012" y="200278"/>
                </a:lnTo>
                <a:close/>
              </a:path>
              <a:path w="338454" h="343535">
                <a:moveTo>
                  <a:pt x="278129" y="108203"/>
                </a:moveTo>
                <a:lnTo>
                  <a:pt x="274574" y="108203"/>
                </a:lnTo>
                <a:lnTo>
                  <a:pt x="270128" y="112649"/>
                </a:lnTo>
                <a:lnTo>
                  <a:pt x="270128" y="116332"/>
                </a:lnTo>
                <a:lnTo>
                  <a:pt x="272288" y="118618"/>
                </a:lnTo>
                <a:lnTo>
                  <a:pt x="319024" y="165862"/>
                </a:lnTo>
                <a:lnTo>
                  <a:pt x="126619" y="165862"/>
                </a:lnTo>
                <a:lnTo>
                  <a:pt x="124078" y="168528"/>
                </a:lnTo>
                <a:lnTo>
                  <a:pt x="124078" y="174751"/>
                </a:lnTo>
                <a:lnTo>
                  <a:pt x="126619" y="177419"/>
                </a:lnTo>
                <a:lnTo>
                  <a:pt x="319024" y="177419"/>
                </a:lnTo>
                <a:lnTo>
                  <a:pt x="272288" y="224789"/>
                </a:lnTo>
                <a:lnTo>
                  <a:pt x="270128" y="226949"/>
                </a:lnTo>
                <a:lnTo>
                  <a:pt x="270128" y="230632"/>
                </a:lnTo>
                <a:lnTo>
                  <a:pt x="273430" y="233934"/>
                </a:lnTo>
                <a:lnTo>
                  <a:pt x="274827" y="234569"/>
                </a:lnTo>
                <a:lnTo>
                  <a:pt x="277749" y="234569"/>
                </a:lnTo>
                <a:lnTo>
                  <a:pt x="336676" y="175768"/>
                </a:lnTo>
                <a:lnTo>
                  <a:pt x="338454" y="172465"/>
                </a:lnTo>
                <a:lnTo>
                  <a:pt x="338454" y="170941"/>
                </a:lnTo>
                <a:lnTo>
                  <a:pt x="337947" y="169545"/>
                </a:lnTo>
                <a:lnTo>
                  <a:pt x="337565" y="168783"/>
                </a:lnTo>
                <a:lnTo>
                  <a:pt x="337185" y="168148"/>
                </a:lnTo>
                <a:lnTo>
                  <a:pt x="280288" y="110489"/>
                </a:lnTo>
                <a:lnTo>
                  <a:pt x="278129" y="108203"/>
                </a:lnTo>
                <a:close/>
              </a:path>
              <a:path w="338454" h="343535">
                <a:moveTo>
                  <a:pt x="197358" y="22987"/>
                </a:moveTo>
                <a:lnTo>
                  <a:pt x="114553" y="22987"/>
                </a:lnTo>
                <a:lnTo>
                  <a:pt x="112013" y="25653"/>
                </a:lnTo>
                <a:lnTo>
                  <a:pt x="112013" y="31876"/>
                </a:lnTo>
                <a:lnTo>
                  <a:pt x="114553" y="34544"/>
                </a:lnTo>
                <a:lnTo>
                  <a:pt x="206628" y="34544"/>
                </a:lnTo>
                <a:lnTo>
                  <a:pt x="214375" y="42163"/>
                </a:lnTo>
                <a:lnTo>
                  <a:pt x="214375" y="140462"/>
                </a:lnTo>
                <a:lnTo>
                  <a:pt x="216788" y="143128"/>
                </a:lnTo>
                <a:lnTo>
                  <a:pt x="223012" y="143128"/>
                </a:lnTo>
                <a:lnTo>
                  <a:pt x="225551" y="140462"/>
                </a:lnTo>
                <a:lnTo>
                  <a:pt x="225551" y="51688"/>
                </a:lnTo>
                <a:lnTo>
                  <a:pt x="223343" y="40507"/>
                </a:lnTo>
                <a:lnTo>
                  <a:pt x="217312" y="31384"/>
                </a:lnTo>
                <a:lnTo>
                  <a:pt x="208353" y="25239"/>
                </a:lnTo>
                <a:lnTo>
                  <a:pt x="197358" y="22987"/>
                </a:lnTo>
                <a:close/>
              </a:path>
              <a:path w="338454" h="343535">
                <a:moveTo>
                  <a:pt x="81152" y="0"/>
                </a:moveTo>
                <a:lnTo>
                  <a:pt x="20574" y="23368"/>
                </a:lnTo>
                <a:lnTo>
                  <a:pt x="0" y="51688"/>
                </a:lnTo>
                <a:lnTo>
                  <a:pt x="0" y="291719"/>
                </a:lnTo>
                <a:lnTo>
                  <a:pt x="74040" y="341630"/>
                </a:lnTo>
                <a:lnTo>
                  <a:pt x="79375" y="343153"/>
                </a:lnTo>
                <a:lnTo>
                  <a:pt x="81914" y="343153"/>
                </a:lnTo>
                <a:lnTo>
                  <a:pt x="89739" y="341439"/>
                </a:lnTo>
                <a:lnTo>
                  <a:pt x="95932" y="336676"/>
                </a:lnTo>
                <a:lnTo>
                  <a:pt x="98720" y="331724"/>
                </a:lnTo>
                <a:lnTo>
                  <a:pt x="80645" y="331724"/>
                </a:lnTo>
                <a:lnTo>
                  <a:pt x="79375" y="331470"/>
                </a:lnTo>
                <a:lnTo>
                  <a:pt x="24511" y="309245"/>
                </a:lnTo>
                <a:lnTo>
                  <a:pt x="13842" y="305308"/>
                </a:lnTo>
                <a:lnTo>
                  <a:pt x="11302" y="301751"/>
                </a:lnTo>
                <a:lnTo>
                  <a:pt x="11302" y="41528"/>
                </a:lnTo>
                <a:lnTo>
                  <a:pt x="13842" y="38100"/>
                </a:lnTo>
                <a:lnTo>
                  <a:pt x="24637" y="34036"/>
                </a:lnTo>
                <a:lnTo>
                  <a:pt x="77977" y="12446"/>
                </a:lnTo>
                <a:lnTo>
                  <a:pt x="79375" y="11937"/>
                </a:lnTo>
                <a:lnTo>
                  <a:pt x="80645" y="11684"/>
                </a:lnTo>
                <a:lnTo>
                  <a:pt x="98757" y="11684"/>
                </a:lnTo>
                <a:lnTo>
                  <a:pt x="96678" y="7635"/>
                </a:lnTo>
                <a:lnTo>
                  <a:pt x="91293" y="2788"/>
                </a:lnTo>
                <a:lnTo>
                  <a:pt x="84454" y="381"/>
                </a:lnTo>
                <a:lnTo>
                  <a:pt x="81152" y="0"/>
                </a:lnTo>
                <a:close/>
              </a:path>
              <a:path w="338454" h="343535">
                <a:moveTo>
                  <a:pt x="98757" y="11684"/>
                </a:moveTo>
                <a:lnTo>
                  <a:pt x="86867" y="11684"/>
                </a:lnTo>
                <a:lnTo>
                  <a:pt x="90170" y="16256"/>
                </a:lnTo>
                <a:lnTo>
                  <a:pt x="90170" y="327151"/>
                </a:lnTo>
                <a:lnTo>
                  <a:pt x="86867" y="331724"/>
                </a:lnTo>
                <a:lnTo>
                  <a:pt x="98720" y="331724"/>
                </a:lnTo>
                <a:lnTo>
                  <a:pt x="100006" y="329438"/>
                </a:lnTo>
                <a:lnTo>
                  <a:pt x="101473" y="320294"/>
                </a:lnTo>
                <a:lnTo>
                  <a:pt x="101473" y="22987"/>
                </a:lnTo>
                <a:lnTo>
                  <a:pt x="100206" y="14507"/>
                </a:lnTo>
                <a:lnTo>
                  <a:pt x="98757" y="11684"/>
                </a:lnTo>
                <a:close/>
              </a:path>
              <a:path w="338454" h="343535">
                <a:moveTo>
                  <a:pt x="76453" y="148716"/>
                </a:moveTo>
                <a:lnTo>
                  <a:pt x="70230" y="148716"/>
                </a:lnTo>
                <a:lnTo>
                  <a:pt x="67690" y="151384"/>
                </a:lnTo>
                <a:lnTo>
                  <a:pt x="67690" y="191897"/>
                </a:lnTo>
                <a:lnTo>
                  <a:pt x="70230" y="194437"/>
                </a:lnTo>
                <a:lnTo>
                  <a:pt x="76453" y="194437"/>
                </a:lnTo>
                <a:lnTo>
                  <a:pt x="78994" y="191897"/>
                </a:lnTo>
                <a:lnTo>
                  <a:pt x="78994" y="151384"/>
                </a:lnTo>
                <a:lnTo>
                  <a:pt x="76453" y="148716"/>
                </a:lnTo>
                <a:close/>
              </a:path>
            </a:pathLst>
          </a:custGeom>
          <a:solidFill>
            <a:srgbClr val="237590"/>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2" name="object 72"/>
          <p:cNvSpPr/>
          <p:nvPr/>
        </p:nvSpPr>
        <p:spPr>
          <a:xfrm>
            <a:off x="5457444" y="5274945"/>
            <a:ext cx="1537970" cy="0"/>
          </a:xfrm>
          <a:custGeom>
            <a:avLst/>
            <a:gdLst/>
            <a:ahLst/>
            <a:cxnLst/>
            <a:rect l="l" t="t" r="r" b="b"/>
            <a:pathLst>
              <a:path w="1537970">
                <a:moveTo>
                  <a:pt x="0" y="0"/>
                </a:moveTo>
                <a:lnTo>
                  <a:pt x="1537715" y="0"/>
                </a:lnTo>
              </a:path>
            </a:pathLst>
          </a:custGeom>
          <a:ln w="39369">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3" name="object 73"/>
          <p:cNvSpPr/>
          <p:nvPr/>
        </p:nvSpPr>
        <p:spPr>
          <a:xfrm>
            <a:off x="5476938" y="4812029"/>
            <a:ext cx="0" cy="443230"/>
          </a:xfrm>
          <a:custGeom>
            <a:avLst/>
            <a:gdLst/>
            <a:ahLst/>
            <a:cxnLst/>
            <a:rect l="l" t="t" r="r" b="b"/>
            <a:pathLst>
              <a:path h="443229">
                <a:moveTo>
                  <a:pt x="0" y="0"/>
                </a:moveTo>
                <a:lnTo>
                  <a:pt x="0" y="443230"/>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4" name="object 74"/>
          <p:cNvSpPr/>
          <p:nvPr/>
        </p:nvSpPr>
        <p:spPr>
          <a:xfrm>
            <a:off x="6975665" y="4812410"/>
            <a:ext cx="0" cy="442595"/>
          </a:xfrm>
          <a:custGeom>
            <a:avLst/>
            <a:gdLst/>
            <a:ahLst/>
            <a:cxnLst/>
            <a:rect l="l" t="t" r="r" b="b"/>
            <a:pathLst>
              <a:path h="442595">
                <a:moveTo>
                  <a:pt x="0" y="0"/>
                </a:moveTo>
                <a:lnTo>
                  <a:pt x="0" y="442341"/>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5" name="object 75"/>
          <p:cNvSpPr/>
          <p:nvPr/>
        </p:nvSpPr>
        <p:spPr>
          <a:xfrm>
            <a:off x="5476938" y="3382009"/>
            <a:ext cx="0" cy="441959"/>
          </a:xfrm>
          <a:custGeom>
            <a:avLst/>
            <a:gdLst/>
            <a:ahLst/>
            <a:cxnLst/>
            <a:rect l="l" t="t" r="r" b="b"/>
            <a:pathLst>
              <a:path h="441960">
                <a:moveTo>
                  <a:pt x="0" y="0"/>
                </a:moveTo>
                <a:lnTo>
                  <a:pt x="0" y="441959"/>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6" name="object 76"/>
          <p:cNvSpPr/>
          <p:nvPr/>
        </p:nvSpPr>
        <p:spPr>
          <a:xfrm>
            <a:off x="5457444" y="3362325"/>
            <a:ext cx="1537970" cy="0"/>
          </a:xfrm>
          <a:custGeom>
            <a:avLst/>
            <a:gdLst/>
            <a:ahLst/>
            <a:cxnLst/>
            <a:rect l="l" t="t" r="r" b="b"/>
            <a:pathLst>
              <a:path w="1537970">
                <a:moveTo>
                  <a:pt x="0" y="0"/>
                </a:moveTo>
                <a:lnTo>
                  <a:pt x="1537715" y="0"/>
                </a:lnTo>
              </a:path>
            </a:pathLst>
          </a:custGeom>
          <a:ln w="39370">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7" name="object 77"/>
          <p:cNvSpPr/>
          <p:nvPr/>
        </p:nvSpPr>
        <p:spPr>
          <a:xfrm>
            <a:off x="6975665" y="3381755"/>
            <a:ext cx="0" cy="442595"/>
          </a:xfrm>
          <a:custGeom>
            <a:avLst/>
            <a:gdLst/>
            <a:ahLst/>
            <a:cxnLst/>
            <a:rect l="l" t="t" r="r" b="b"/>
            <a:pathLst>
              <a:path h="442595">
                <a:moveTo>
                  <a:pt x="0" y="0"/>
                </a:moveTo>
                <a:lnTo>
                  <a:pt x="0" y="442341"/>
                </a:lnTo>
              </a:path>
            </a:pathLst>
          </a:custGeom>
          <a:ln w="38988">
            <a:solidFill>
              <a:srgbClr val="237590"/>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8" name="object 78"/>
          <p:cNvSpPr/>
          <p:nvPr/>
        </p:nvSpPr>
        <p:spPr>
          <a:xfrm>
            <a:off x="6057900" y="3559809"/>
            <a:ext cx="338455" cy="344805"/>
          </a:xfrm>
          <a:custGeom>
            <a:avLst/>
            <a:gdLst/>
            <a:ahLst/>
            <a:cxnLst/>
            <a:rect l="l" t="t" r="r" b="b"/>
            <a:pathLst>
              <a:path w="338454" h="344804">
                <a:moveTo>
                  <a:pt x="223012" y="201167"/>
                </a:moveTo>
                <a:lnTo>
                  <a:pt x="216788" y="201167"/>
                </a:lnTo>
                <a:lnTo>
                  <a:pt x="214375" y="203707"/>
                </a:lnTo>
                <a:lnTo>
                  <a:pt x="214375" y="302513"/>
                </a:lnTo>
                <a:lnTo>
                  <a:pt x="206628" y="310260"/>
                </a:lnTo>
                <a:lnTo>
                  <a:pt x="115315" y="310260"/>
                </a:lnTo>
                <a:lnTo>
                  <a:pt x="112775" y="312800"/>
                </a:lnTo>
                <a:lnTo>
                  <a:pt x="112775" y="319150"/>
                </a:lnTo>
                <a:lnTo>
                  <a:pt x="115315" y="321690"/>
                </a:lnTo>
                <a:lnTo>
                  <a:pt x="197358" y="321690"/>
                </a:lnTo>
                <a:lnTo>
                  <a:pt x="208353" y="319438"/>
                </a:lnTo>
                <a:lnTo>
                  <a:pt x="217312" y="313293"/>
                </a:lnTo>
                <a:lnTo>
                  <a:pt x="223343" y="304170"/>
                </a:lnTo>
                <a:lnTo>
                  <a:pt x="225551" y="292988"/>
                </a:lnTo>
                <a:lnTo>
                  <a:pt x="225551" y="203707"/>
                </a:lnTo>
                <a:lnTo>
                  <a:pt x="223012" y="201167"/>
                </a:lnTo>
                <a:close/>
              </a:path>
              <a:path w="338454" h="344804">
                <a:moveTo>
                  <a:pt x="278129" y="108712"/>
                </a:moveTo>
                <a:lnTo>
                  <a:pt x="274574" y="108712"/>
                </a:lnTo>
                <a:lnTo>
                  <a:pt x="270128" y="113156"/>
                </a:lnTo>
                <a:lnTo>
                  <a:pt x="270128" y="116839"/>
                </a:lnTo>
                <a:lnTo>
                  <a:pt x="272288" y="119125"/>
                </a:lnTo>
                <a:lnTo>
                  <a:pt x="319024" y="166623"/>
                </a:lnTo>
                <a:lnTo>
                  <a:pt x="126619" y="166623"/>
                </a:lnTo>
                <a:lnTo>
                  <a:pt x="124078" y="169290"/>
                </a:lnTo>
                <a:lnTo>
                  <a:pt x="124078" y="175640"/>
                </a:lnTo>
                <a:lnTo>
                  <a:pt x="126619" y="178181"/>
                </a:lnTo>
                <a:lnTo>
                  <a:pt x="319024" y="178181"/>
                </a:lnTo>
                <a:lnTo>
                  <a:pt x="272288" y="225806"/>
                </a:lnTo>
                <a:lnTo>
                  <a:pt x="270128" y="227964"/>
                </a:lnTo>
                <a:lnTo>
                  <a:pt x="270128" y="231647"/>
                </a:lnTo>
                <a:lnTo>
                  <a:pt x="272288" y="233806"/>
                </a:lnTo>
                <a:lnTo>
                  <a:pt x="273430" y="235076"/>
                </a:lnTo>
                <a:lnTo>
                  <a:pt x="274827" y="235584"/>
                </a:lnTo>
                <a:lnTo>
                  <a:pt x="277749" y="235584"/>
                </a:lnTo>
                <a:lnTo>
                  <a:pt x="279146" y="235076"/>
                </a:lnTo>
                <a:lnTo>
                  <a:pt x="280288" y="233806"/>
                </a:lnTo>
                <a:lnTo>
                  <a:pt x="336676" y="176529"/>
                </a:lnTo>
                <a:lnTo>
                  <a:pt x="337565" y="175387"/>
                </a:lnTo>
                <a:lnTo>
                  <a:pt x="337947" y="174625"/>
                </a:lnTo>
                <a:lnTo>
                  <a:pt x="338454" y="173227"/>
                </a:lnTo>
                <a:lnTo>
                  <a:pt x="338454" y="171703"/>
                </a:lnTo>
                <a:lnTo>
                  <a:pt x="337947" y="170179"/>
                </a:lnTo>
                <a:lnTo>
                  <a:pt x="337185" y="168909"/>
                </a:lnTo>
                <a:lnTo>
                  <a:pt x="280288" y="110997"/>
                </a:lnTo>
                <a:lnTo>
                  <a:pt x="278129" y="108712"/>
                </a:lnTo>
                <a:close/>
              </a:path>
              <a:path w="338454" h="344804">
                <a:moveTo>
                  <a:pt x="197358" y="23113"/>
                </a:moveTo>
                <a:lnTo>
                  <a:pt x="114553" y="23113"/>
                </a:lnTo>
                <a:lnTo>
                  <a:pt x="112013" y="25780"/>
                </a:lnTo>
                <a:lnTo>
                  <a:pt x="112013" y="32130"/>
                </a:lnTo>
                <a:lnTo>
                  <a:pt x="114553" y="34670"/>
                </a:lnTo>
                <a:lnTo>
                  <a:pt x="206628" y="34670"/>
                </a:lnTo>
                <a:lnTo>
                  <a:pt x="214375" y="42417"/>
                </a:lnTo>
                <a:lnTo>
                  <a:pt x="214375" y="141096"/>
                </a:lnTo>
                <a:lnTo>
                  <a:pt x="216788" y="143763"/>
                </a:lnTo>
                <a:lnTo>
                  <a:pt x="223012" y="143763"/>
                </a:lnTo>
                <a:lnTo>
                  <a:pt x="225551" y="141096"/>
                </a:lnTo>
                <a:lnTo>
                  <a:pt x="225551" y="51815"/>
                </a:lnTo>
                <a:lnTo>
                  <a:pt x="223343" y="40687"/>
                </a:lnTo>
                <a:lnTo>
                  <a:pt x="217312" y="31559"/>
                </a:lnTo>
                <a:lnTo>
                  <a:pt x="208353" y="25384"/>
                </a:lnTo>
                <a:lnTo>
                  <a:pt x="197358" y="23113"/>
                </a:lnTo>
                <a:close/>
              </a:path>
              <a:path w="338454" h="344804">
                <a:moveTo>
                  <a:pt x="81152" y="0"/>
                </a:moveTo>
                <a:lnTo>
                  <a:pt x="20574" y="23494"/>
                </a:lnTo>
                <a:lnTo>
                  <a:pt x="0" y="51815"/>
                </a:lnTo>
                <a:lnTo>
                  <a:pt x="0" y="293115"/>
                </a:lnTo>
                <a:lnTo>
                  <a:pt x="74040" y="343153"/>
                </a:lnTo>
                <a:lnTo>
                  <a:pt x="79375" y="344677"/>
                </a:lnTo>
                <a:lnTo>
                  <a:pt x="81914" y="344677"/>
                </a:lnTo>
                <a:lnTo>
                  <a:pt x="89739" y="342963"/>
                </a:lnTo>
                <a:lnTo>
                  <a:pt x="95932" y="338200"/>
                </a:lnTo>
                <a:lnTo>
                  <a:pt x="98720" y="333247"/>
                </a:lnTo>
                <a:lnTo>
                  <a:pt x="80645" y="333247"/>
                </a:lnTo>
                <a:lnTo>
                  <a:pt x="78104" y="332485"/>
                </a:lnTo>
                <a:lnTo>
                  <a:pt x="24511" y="310641"/>
                </a:lnTo>
                <a:lnTo>
                  <a:pt x="13842" y="306577"/>
                </a:lnTo>
                <a:lnTo>
                  <a:pt x="11302" y="303148"/>
                </a:lnTo>
                <a:lnTo>
                  <a:pt x="11302" y="41655"/>
                </a:lnTo>
                <a:lnTo>
                  <a:pt x="13842" y="38226"/>
                </a:lnTo>
                <a:lnTo>
                  <a:pt x="24637" y="34162"/>
                </a:lnTo>
                <a:lnTo>
                  <a:pt x="77977" y="12445"/>
                </a:lnTo>
                <a:lnTo>
                  <a:pt x="79375" y="11937"/>
                </a:lnTo>
                <a:lnTo>
                  <a:pt x="80645" y="11684"/>
                </a:lnTo>
                <a:lnTo>
                  <a:pt x="98711" y="11684"/>
                </a:lnTo>
                <a:lnTo>
                  <a:pt x="96678" y="7699"/>
                </a:lnTo>
                <a:lnTo>
                  <a:pt x="91293" y="2807"/>
                </a:lnTo>
                <a:lnTo>
                  <a:pt x="84454" y="380"/>
                </a:lnTo>
                <a:lnTo>
                  <a:pt x="81152" y="0"/>
                </a:lnTo>
                <a:close/>
              </a:path>
              <a:path w="338454" h="344804">
                <a:moveTo>
                  <a:pt x="98711" y="11684"/>
                </a:moveTo>
                <a:lnTo>
                  <a:pt x="86867" y="11684"/>
                </a:lnTo>
                <a:lnTo>
                  <a:pt x="90170" y="16255"/>
                </a:lnTo>
                <a:lnTo>
                  <a:pt x="90170" y="328548"/>
                </a:lnTo>
                <a:lnTo>
                  <a:pt x="86867" y="333247"/>
                </a:lnTo>
                <a:lnTo>
                  <a:pt x="98720" y="333247"/>
                </a:lnTo>
                <a:lnTo>
                  <a:pt x="100006" y="330961"/>
                </a:lnTo>
                <a:lnTo>
                  <a:pt x="101473" y="321817"/>
                </a:lnTo>
                <a:lnTo>
                  <a:pt x="101473" y="23113"/>
                </a:lnTo>
                <a:lnTo>
                  <a:pt x="100206" y="14614"/>
                </a:lnTo>
                <a:lnTo>
                  <a:pt x="98711" y="11684"/>
                </a:lnTo>
                <a:close/>
              </a:path>
              <a:path w="338454" h="344804">
                <a:moveTo>
                  <a:pt x="76453" y="149478"/>
                </a:moveTo>
                <a:lnTo>
                  <a:pt x="70230" y="149478"/>
                </a:lnTo>
                <a:lnTo>
                  <a:pt x="67690" y="152019"/>
                </a:lnTo>
                <a:lnTo>
                  <a:pt x="67690" y="192785"/>
                </a:lnTo>
                <a:lnTo>
                  <a:pt x="70230" y="195325"/>
                </a:lnTo>
                <a:lnTo>
                  <a:pt x="76453" y="195325"/>
                </a:lnTo>
                <a:lnTo>
                  <a:pt x="78994" y="192785"/>
                </a:lnTo>
                <a:lnTo>
                  <a:pt x="78994" y="152019"/>
                </a:lnTo>
                <a:lnTo>
                  <a:pt x="76453" y="149478"/>
                </a:lnTo>
                <a:close/>
              </a:path>
            </a:pathLst>
          </a:custGeom>
          <a:solidFill>
            <a:srgbClr val="237590"/>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82" name="object 6"/>
          <p:cNvSpPr/>
          <p:nvPr/>
        </p:nvSpPr>
        <p:spPr>
          <a:xfrm>
            <a:off x="679450" y="399415"/>
            <a:ext cx="2503805" cy="597535"/>
          </a:xfrm>
          <a:prstGeom prst="rect">
            <a:avLst/>
          </a:prstGeom>
          <a:blipFill>
            <a:blip r:embed="rId4"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83" name="object 7"/>
          <p:cNvSpPr txBox="1">
            <a:spLocks noGrp="1"/>
          </p:cNvSpPr>
          <p:nvPr>
            <p:ph type="title" idx="4294967295"/>
          </p:nvPr>
        </p:nvSpPr>
        <p:spPr>
          <a:xfrm>
            <a:off x="581215" y="301625"/>
            <a:ext cx="2503488"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p>
            <a:pPr algn="ctr" rtl="0"/>
            <a:r>
              <a:rPr lang="zh-CN" altLang="en-US" sz="2000" b="1" kern="1200" spc="300" dirty="0">
                <a:solidFill>
                  <a:srgbClr val="017ACF"/>
                </a:solidFill>
                <a:latin typeface="微软雅黑" panose="020B0503020204020204" pitchFamily="34" charset="-122"/>
                <a:ea typeface="微软雅黑" panose="020B0503020204020204" pitchFamily="34" charset="-122"/>
              </a:rPr>
              <a:t>方案目的</a:t>
            </a:r>
          </a:p>
        </p:txBody>
      </p:sp>
      <p:sp>
        <p:nvSpPr>
          <p:cNvPr id="84" name="文本框 83"/>
          <p:cNvSpPr txBox="1"/>
          <p:nvPr/>
        </p:nvSpPr>
        <p:spPr>
          <a:xfrm>
            <a:off x="493000" y="2056765"/>
            <a:ext cx="1460656" cy="523220"/>
          </a:xfrm>
          <a:prstGeom prst="rect">
            <a:avLst/>
          </a:prstGeom>
          <a:noFill/>
        </p:spPr>
        <p:txBody>
          <a:bodyPr wrap="none" rtlCol="0">
            <a:spAutoFit/>
          </a:bodyPr>
          <a:lstStyle/>
          <a:p>
            <a:pPr algn="ctr"/>
            <a:r>
              <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智慧平台</a:t>
            </a:r>
          </a:p>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市场硬件 提升改造</a:t>
            </a:r>
          </a:p>
        </p:txBody>
      </p:sp>
      <p:sp>
        <p:nvSpPr>
          <p:cNvPr id="85" name="文本框 84"/>
          <p:cNvSpPr txBox="1"/>
          <p:nvPr/>
        </p:nvSpPr>
        <p:spPr>
          <a:xfrm>
            <a:off x="2164103" y="2056765"/>
            <a:ext cx="1505540" cy="523220"/>
          </a:xfrm>
          <a:prstGeom prst="rect">
            <a:avLst/>
          </a:prstGeom>
          <a:noFill/>
        </p:spPr>
        <p:txBody>
          <a:bodyPr wrap="none" rtlCol="0">
            <a:spAutoFit/>
          </a:bodyPr>
          <a:lstStyle/>
          <a:p>
            <a:pPr algn="ctr"/>
            <a:r>
              <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智慧支付</a:t>
            </a:r>
          </a:p>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 建行对接 多种支付</a:t>
            </a:r>
          </a:p>
        </p:txBody>
      </p:sp>
      <p:sp>
        <p:nvSpPr>
          <p:cNvPr id="86" name="文本框 85"/>
          <p:cNvSpPr txBox="1"/>
          <p:nvPr/>
        </p:nvSpPr>
        <p:spPr>
          <a:xfrm>
            <a:off x="3834788" y="2056765"/>
            <a:ext cx="1505540" cy="523220"/>
          </a:xfrm>
          <a:prstGeom prst="rect">
            <a:avLst/>
          </a:prstGeom>
          <a:noFill/>
        </p:spPr>
        <p:txBody>
          <a:bodyPr wrap="none" rtlCol="0">
            <a:spAutoFit/>
          </a:bodyPr>
          <a:lstStyle/>
          <a:p>
            <a:pPr algn="ctr"/>
            <a:r>
              <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智慧结算</a:t>
            </a:r>
          </a:p>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 线上线下 结算方便</a:t>
            </a:r>
          </a:p>
        </p:txBody>
      </p:sp>
      <p:sp>
        <p:nvSpPr>
          <p:cNvPr id="87" name="文本框 86"/>
          <p:cNvSpPr txBox="1"/>
          <p:nvPr/>
        </p:nvSpPr>
        <p:spPr>
          <a:xfrm>
            <a:off x="5481978" y="2056765"/>
            <a:ext cx="1505540" cy="523220"/>
          </a:xfrm>
          <a:prstGeom prst="rect">
            <a:avLst/>
          </a:prstGeom>
          <a:noFill/>
        </p:spPr>
        <p:txBody>
          <a:bodyPr wrap="none" rtlCol="0">
            <a:spAutoFit/>
          </a:bodyPr>
          <a:lstStyle/>
          <a:p>
            <a:pPr algn="ctr"/>
            <a:r>
              <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货物追踪</a:t>
            </a:r>
          </a:p>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 一键追溯 知货来源</a:t>
            </a:r>
          </a:p>
        </p:txBody>
      </p:sp>
      <p:sp>
        <p:nvSpPr>
          <p:cNvPr id="88" name="文本框 87"/>
          <p:cNvSpPr txBox="1"/>
          <p:nvPr/>
        </p:nvSpPr>
        <p:spPr>
          <a:xfrm>
            <a:off x="3789904" y="4171950"/>
            <a:ext cx="1595309" cy="523220"/>
          </a:xfrm>
          <a:prstGeom prst="rect">
            <a:avLst/>
          </a:prstGeom>
          <a:noFill/>
        </p:spPr>
        <p:txBody>
          <a:bodyPr wrap="none" rtlCol="0">
            <a:spAutoFit/>
          </a:bodyPr>
          <a:lstStyle/>
          <a:p>
            <a:pPr algn="ctr"/>
            <a:r>
              <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大数据</a:t>
            </a:r>
          </a:p>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 数据统计 智能分析  </a:t>
            </a:r>
          </a:p>
        </p:txBody>
      </p:sp>
      <p:sp>
        <p:nvSpPr>
          <p:cNvPr id="89" name="文本框 88"/>
          <p:cNvSpPr txBox="1"/>
          <p:nvPr/>
        </p:nvSpPr>
        <p:spPr>
          <a:xfrm>
            <a:off x="465060" y="4171950"/>
            <a:ext cx="1460656" cy="523220"/>
          </a:xfrm>
          <a:prstGeom prst="rect">
            <a:avLst/>
          </a:prstGeom>
          <a:noFill/>
        </p:spPr>
        <p:txBody>
          <a:bodyPr wrap="none" rtlCol="0">
            <a:spAutoFit/>
          </a:bodyPr>
          <a:lstStyle/>
          <a:p>
            <a:pPr algn="ctr"/>
            <a:r>
              <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智慧管理</a:t>
            </a:r>
          </a:p>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高效管理 智慧监督</a:t>
            </a:r>
          </a:p>
        </p:txBody>
      </p:sp>
      <p:sp>
        <p:nvSpPr>
          <p:cNvPr id="90" name="文本框 89"/>
          <p:cNvSpPr txBox="1"/>
          <p:nvPr/>
        </p:nvSpPr>
        <p:spPr>
          <a:xfrm>
            <a:off x="2137650" y="4171950"/>
            <a:ext cx="1460656" cy="523220"/>
          </a:xfrm>
          <a:prstGeom prst="rect">
            <a:avLst/>
          </a:prstGeom>
          <a:noFill/>
        </p:spPr>
        <p:txBody>
          <a:bodyPr wrap="none" rtlCol="0">
            <a:spAutoFit/>
          </a:bodyPr>
          <a:lstStyle/>
          <a:p>
            <a:pPr algn="ctr"/>
            <a:r>
              <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业务拓展</a:t>
            </a:r>
          </a:p>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高客流量 开源引流</a:t>
            </a:r>
          </a:p>
        </p:txBody>
      </p:sp>
      <p:sp>
        <p:nvSpPr>
          <p:cNvPr id="91" name="文本框 90"/>
          <p:cNvSpPr txBox="1"/>
          <p:nvPr/>
        </p:nvSpPr>
        <p:spPr>
          <a:xfrm>
            <a:off x="5429474" y="4171950"/>
            <a:ext cx="1595309" cy="523220"/>
          </a:xfrm>
          <a:prstGeom prst="rect">
            <a:avLst/>
          </a:prstGeom>
          <a:noFill/>
        </p:spPr>
        <p:txBody>
          <a:bodyPr wrap="none" rtlCol="0">
            <a:spAutoFit/>
          </a:bodyPr>
          <a:lstStyle/>
          <a:p>
            <a:pPr algn="ctr"/>
            <a:r>
              <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仓储管理</a:t>
            </a:r>
          </a:p>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 实时监控 减时增效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0" y="1626235"/>
            <a:ext cx="4497070" cy="2324100"/>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8" name="object 8"/>
          <p:cNvSpPr/>
          <p:nvPr/>
        </p:nvSpPr>
        <p:spPr>
          <a:xfrm>
            <a:off x="0" y="1597025"/>
            <a:ext cx="4497705" cy="2353310"/>
          </a:xfrm>
          <a:custGeom>
            <a:avLst/>
            <a:gdLst/>
            <a:ahLst/>
            <a:cxnLst/>
            <a:rect l="l" t="t" r="r" b="b"/>
            <a:pathLst>
              <a:path w="4497705" h="2353310">
                <a:moveTo>
                  <a:pt x="4497324" y="0"/>
                </a:moveTo>
                <a:lnTo>
                  <a:pt x="0" y="0"/>
                </a:lnTo>
                <a:lnTo>
                  <a:pt x="0" y="2353056"/>
                </a:lnTo>
                <a:lnTo>
                  <a:pt x="4497324" y="2353056"/>
                </a:lnTo>
                <a:lnTo>
                  <a:pt x="4497324" y="0"/>
                </a:lnTo>
                <a:close/>
              </a:path>
            </a:pathLst>
          </a:custGeom>
          <a:solidFill>
            <a:srgbClr val="000000">
              <a:alpha val="61959"/>
            </a:srgbClr>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9" name="object 9"/>
          <p:cNvSpPr/>
          <p:nvPr/>
        </p:nvSpPr>
        <p:spPr>
          <a:xfrm>
            <a:off x="2723515" y="1393190"/>
            <a:ext cx="2660015" cy="2917825"/>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grpSp>
        <p:nvGrpSpPr>
          <p:cNvPr id="43" name="组合 42"/>
          <p:cNvGrpSpPr/>
          <p:nvPr/>
        </p:nvGrpSpPr>
        <p:grpSpPr>
          <a:xfrm>
            <a:off x="2832735" y="1502410"/>
            <a:ext cx="2340610" cy="2595245"/>
            <a:chOff x="4461" y="3806"/>
            <a:chExt cx="3686" cy="4087"/>
          </a:xfrm>
        </p:grpSpPr>
        <p:sp>
          <p:nvSpPr>
            <p:cNvPr id="10" name="object 10"/>
            <p:cNvSpPr/>
            <p:nvPr/>
          </p:nvSpPr>
          <p:spPr>
            <a:xfrm>
              <a:off x="4461" y="3806"/>
              <a:ext cx="3686" cy="4087"/>
            </a:xfrm>
            <a:prstGeom prst="roundRect">
              <a:avLst/>
            </a:prstGeom>
            <a:blipFill rotWithShape="1">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1" name="object 11"/>
            <p:cNvSpPr/>
            <p:nvPr/>
          </p:nvSpPr>
          <p:spPr>
            <a:xfrm>
              <a:off x="4671" y="4037"/>
              <a:ext cx="3266" cy="3624"/>
            </a:xfrm>
            <a:custGeom>
              <a:avLst/>
              <a:gdLst/>
              <a:ahLst/>
              <a:cxnLst/>
              <a:rect l="l" t="t" r="r" b="b"/>
              <a:pathLst>
                <a:path w="2073910" h="2301240">
                  <a:moveTo>
                    <a:pt x="110236" y="1806575"/>
                  </a:moveTo>
                  <a:lnTo>
                    <a:pt x="65500" y="1771919"/>
                  </a:lnTo>
                  <a:lnTo>
                    <a:pt x="29718" y="1725930"/>
                  </a:lnTo>
                  <a:lnTo>
                    <a:pt x="6524" y="1669684"/>
                  </a:lnTo>
                  <a:lnTo>
                    <a:pt x="0" y="1610868"/>
                  </a:lnTo>
                  <a:lnTo>
                    <a:pt x="0" y="685292"/>
                  </a:lnTo>
                  <a:lnTo>
                    <a:pt x="7191" y="629348"/>
                  </a:lnTo>
                  <a:lnTo>
                    <a:pt x="29718" y="575310"/>
                  </a:lnTo>
                  <a:lnTo>
                    <a:pt x="65611" y="529034"/>
                  </a:lnTo>
                  <a:lnTo>
                    <a:pt x="111125" y="494665"/>
                  </a:lnTo>
                  <a:lnTo>
                    <a:pt x="924052" y="30226"/>
                  </a:lnTo>
                  <a:lnTo>
                    <a:pt x="977360" y="7874"/>
                  </a:lnTo>
                  <a:lnTo>
                    <a:pt x="1036955" y="0"/>
                  </a:lnTo>
                  <a:lnTo>
                    <a:pt x="1067466" y="2008"/>
                  </a:lnTo>
                  <a:lnTo>
                    <a:pt x="1124394" y="17359"/>
                  </a:lnTo>
                  <a:lnTo>
                    <a:pt x="1960245" y="493014"/>
                  </a:lnTo>
                  <a:lnTo>
                    <a:pt x="2006599" y="528161"/>
                  </a:lnTo>
                  <a:lnTo>
                    <a:pt x="2043430" y="575310"/>
                  </a:lnTo>
                  <a:lnTo>
                    <a:pt x="2065670" y="626538"/>
                  </a:lnTo>
                  <a:lnTo>
                    <a:pt x="2073909" y="680339"/>
                  </a:lnTo>
                  <a:lnTo>
                    <a:pt x="2073909" y="1609217"/>
                  </a:lnTo>
                  <a:lnTo>
                    <a:pt x="2067242" y="1668526"/>
                  </a:lnTo>
                  <a:lnTo>
                    <a:pt x="2043430" y="1725930"/>
                  </a:lnTo>
                  <a:lnTo>
                    <a:pt x="2008203" y="1772205"/>
                  </a:lnTo>
                  <a:lnTo>
                    <a:pt x="1962784" y="1806575"/>
                  </a:lnTo>
                  <a:lnTo>
                    <a:pt x="1153159" y="2269363"/>
                  </a:lnTo>
                  <a:lnTo>
                    <a:pt x="1098248" y="2292826"/>
                  </a:lnTo>
                  <a:lnTo>
                    <a:pt x="1036955" y="2301240"/>
                  </a:lnTo>
                  <a:lnTo>
                    <a:pt x="1005157" y="2299067"/>
                  </a:lnTo>
                  <a:lnTo>
                    <a:pt x="974883" y="2292715"/>
                  </a:lnTo>
                  <a:lnTo>
                    <a:pt x="946372" y="2282434"/>
                  </a:lnTo>
                  <a:lnTo>
                    <a:pt x="919860" y="2268474"/>
                  </a:lnTo>
                  <a:lnTo>
                    <a:pt x="110236" y="1806575"/>
                  </a:lnTo>
                  <a:close/>
                </a:path>
              </a:pathLst>
            </a:custGeom>
            <a:ln w="12192">
              <a:solidFill>
                <a:srgbClr val="FFFFFF"/>
              </a:solidFill>
            </a:ln>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2" name="object 12"/>
            <p:cNvSpPr txBox="1"/>
            <p:nvPr/>
          </p:nvSpPr>
          <p:spPr>
            <a:xfrm>
              <a:off x="5002" y="5879"/>
              <a:ext cx="2604" cy="795"/>
            </a:xfrm>
            <a:prstGeom prst="rect">
              <a:avLst/>
            </a:prstGeom>
          </p:spPr>
          <p:txBody>
            <a:bodyPr vert="horz" wrap="square" lIns="0" tIns="12700" rIns="0" bIns="0" rtlCol="0">
              <a:spAutoFit/>
            </a:bodyPr>
            <a:lstStyle/>
            <a:p>
              <a:pPr marL="12700">
                <a:lnSpc>
                  <a:spcPct val="100000"/>
                </a:lnSpc>
                <a:spcBef>
                  <a:spcPts val="100"/>
                </a:spcBef>
              </a:pPr>
              <a:r>
                <a:rPr lang="zh-CN" sz="3200" b="0" dirty="0">
                  <a:solidFill>
                    <a:srgbClr val="FAFBF1"/>
                  </a:solidFill>
                  <a:latin typeface="微软雅黑" panose="020B0503020204020204" pitchFamily="34" charset="-122"/>
                  <a:ea typeface="微软雅黑" panose="020B0503020204020204" pitchFamily="34" charset="-122"/>
                  <a:cs typeface="阿里巴巴普惠体 Medium" panose="00020600040101010101" charset="-122"/>
                </a:rPr>
                <a:t>四</a:t>
              </a:r>
              <a:r>
                <a:rPr sz="3200" b="0" dirty="0">
                  <a:solidFill>
                    <a:srgbClr val="FAFBF1"/>
                  </a:solidFill>
                  <a:latin typeface="微软雅黑" panose="020B0503020204020204" pitchFamily="34" charset="-122"/>
                  <a:ea typeface="微软雅黑" panose="020B0503020204020204" pitchFamily="34" charset="-122"/>
                  <a:cs typeface="阿里巴巴普惠体 Medium" panose="00020600040101010101" charset="-122"/>
                </a:rPr>
                <a:t>大</a:t>
              </a:r>
              <a:r>
                <a:rPr lang="zh-CN" sz="3200" b="0" dirty="0">
                  <a:solidFill>
                    <a:srgbClr val="FAFBF1"/>
                  </a:solidFill>
                  <a:latin typeface="微软雅黑" panose="020B0503020204020204" pitchFamily="34" charset="-122"/>
                  <a:ea typeface="微软雅黑" panose="020B0503020204020204" pitchFamily="34" charset="-122"/>
                  <a:cs typeface="阿里巴巴普惠体 Medium" panose="00020600040101010101" charset="-122"/>
                </a:rPr>
                <a:t>系统</a:t>
              </a:r>
            </a:p>
          </p:txBody>
        </p:sp>
        <p:sp>
          <p:nvSpPr>
            <p:cNvPr id="14" name="object 14"/>
            <p:cNvSpPr/>
            <p:nvPr/>
          </p:nvSpPr>
          <p:spPr>
            <a:xfrm>
              <a:off x="5830" y="4753"/>
              <a:ext cx="948" cy="986"/>
            </a:xfrm>
            <a:custGeom>
              <a:avLst/>
              <a:gdLst/>
              <a:ahLst/>
              <a:cxnLst/>
              <a:rect l="l" t="t" r="r" b="b"/>
              <a:pathLst>
                <a:path w="601979" h="626110">
                  <a:moveTo>
                    <a:pt x="154459" y="199485"/>
                  </a:moveTo>
                  <a:lnTo>
                    <a:pt x="149764" y="202511"/>
                  </a:lnTo>
                  <a:lnTo>
                    <a:pt x="147593" y="206990"/>
                  </a:lnTo>
                  <a:lnTo>
                    <a:pt x="147065" y="209290"/>
                  </a:lnTo>
                  <a:lnTo>
                    <a:pt x="151907" y="244314"/>
                  </a:lnTo>
                  <a:lnTo>
                    <a:pt x="162560" y="266884"/>
                  </a:lnTo>
                  <a:lnTo>
                    <a:pt x="173212" y="278977"/>
                  </a:lnTo>
                  <a:lnTo>
                    <a:pt x="178053" y="282569"/>
                  </a:lnTo>
                  <a:lnTo>
                    <a:pt x="187166" y="309747"/>
                  </a:lnTo>
                  <a:lnTo>
                    <a:pt x="201517" y="333877"/>
                  </a:lnTo>
                  <a:lnTo>
                    <a:pt x="214772" y="351149"/>
                  </a:lnTo>
                  <a:lnTo>
                    <a:pt x="220599" y="357753"/>
                  </a:lnTo>
                  <a:lnTo>
                    <a:pt x="223315" y="391169"/>
                  </a:lnTo>
                  <a:lnTo>
                    <a:pt x="216042" y="413918"/>
                  </a:lnTo>
                  <a:lnTo>
                    <a:pt x="206222" y="426904"/>
                  </a:lnTo>
                  <a:lnTo>
                    <a:pt x="201295" y="431032"/>
                  </a:lnTo>
                  <a:lnTo>
                    <a:pt x="145161" y="452241"/>
                  </a:lnTo>
                  <a:lnTo>
                    <a:pt x="61239" y="498923"/>
                  </a:lnTo>
                  <a:lnTo>
                    <a:pt x="18145" y="556428"/>
                  </a:lnTo>
                  <a:lnTo>
                    <a:pt x="2268" y="605242"/>
                  </a:lnTo>
                  <a:lnTo>
                    <a:pt x="0" y="625850"/>
                  </a:lnTo>
                  <a:lnTo>
                    <a:pt x="265175" y="625850"/>
                  </a:lnTo>
                  <a:lnTo>
                    <a:pt x="286512" y="494659"/>
                  </a:lnTo>
                  <a:lnTo>
                    <a:pt x="263271" y="469640"/>
                  </a:lnTo>
                  <a:lnTo>
                    <a:pt x="282575" y="452241"/>
                  </a:lnTo>
                  <a:lnTo>
                    <a:pt x="444315" y="452241"/>
                  </a:lnTo>
                  <a:lnTo>
                    <a:pt x="423606" y="444621"/>
                  </a:lnTo>
                  <a:lnTo>
                    <a:pt x="284479" y="444621"/>
                  </a:lnTo>
                  <a:lnTo>
                    <a:pt x="226440" y="406013"/>
                  </a:lnTo>
                  <a:lnTo>
                    <a:pt x="228717" y="395593"/>
                  </a:lnTo>
                  <a:lnTo>
                    <a:pt x="229885" y="387899"/>
                  </a:lnTo>
                  <a:lnTo>
                    <a:pt x="230316" y="379134"/>
                  </a:lnTo>
                  <a:lnTo>
                    <a:pt x="230377" y="365500"/>
                  </a:lnTo>
                  <a:lnTo>
                    <a:pt x="240535" y="365500"/>
                  </a:lnTo>
                  <a:lnTo>
                    <a:pt x="204898" y="323288"/>
                  </a:lnTo>
                  <a:lnTo>
                    <a:pt x="185800" y="276727"/>
                  </a:lnTo>
                  <a:lnTo>
                    <a:pt x="181026" y="273994"/>
                  </a:lnTo>
                  <a:lnTo>
                    <a:pt x="156845" y="240151"/>
                  </a:lnTo>
                  <a:lnTo>
                    <a:pt x="151034" y="214576"/>
                  </a:lnTo>
                  <a:lnTo>
                    <a:pt x="152487" y="210843"/>
                  </a:lnTo>
                  <a:lnTo>
                    <a:pt x="156845" y="209290"/>
                  </a:lnTo>
                  <a:lnTo>
                    <a:pt x="162635" y="205323"/>
                  </a:lnTo>
                  <a:lnTo>
                    <a:pt x="174312" y="205323"/>
                  </a:lnTo>
                  <a:lnTo>
                    <a:pt x="173123" y="201543"/>
                  </a:lnTo>
                  <a:lnTo>
                    <a:pt x="162560" y="201543"/>
                  </a:lnTo>
                  <a:lnTo>
                    <a:pt x="154459" y="199485"/>
                  </a:lnTo>
                  <a:close/>
                </a:path>
                <a:path w="601979" h="626110">
                  <a:moveTo>
                    <a:pt x="444315" y="452241"/>
                  </a:moveTo>
                  <a:lnTo>
                    <a:pt x="321310" y="452241"/>
                  </a:lnTo>
                  <a:lnTo>
                    <a:pt x="338709" y="469640"/>
                  </a:lnTo>
                  <a:lnTo>
                    <a:pt x="317500" y="494659"/>
                  </a:lnTo>
                  <a:lnTo>
                    <a:pt x="336803" y="625850"/>
                  </a:lnTo>
                  <a:lnTo>
                    <a:pt x="601979" y="625850"/>
                  </a:lnTo>
                  <a:lnTo>
                    <a:pt x="588622" y="569827"/>
                  </a:lnTo>
                  <a:lnTo>
                    <a:pt x="560314" y="526070"/>
                  </a:lnTo>
                  <a:lnTo>
                    <a:pt x="523081" y="493023"/>
                  </a:lnTo>
                  <a:lnTo>
                    <a:pt x="482948" y="469132"/>
                  </a:lnTo>
                  <a:lnTo>
                    <a:pt x="445940" y="452839"/>
                  </a:lnTo>
                  <a:lnTo>
                    <a:pt x="444315" y="452241"/>
                  </a:lnTo>
                  <a:close/>
                </a:path>
                <a:path w="601979" h="626110">
                  <a:moveTo>
                    <a:pt x="365887" y="365500"/>
                  </a:moveTo>
                  <a:lnTo>
                    <a:pt x="358139" y="365500"/>
                  </a:lnTo>
                  <a:lnTo>
                    <a:pt x="358139" y="400171"/>
                  </a:lnTo>
                  <a:lnTo>
                    <a:pt x="321310" y="444621"/>
                  </a:lnTo>
                  <a:lnTo>
                    <a:pt x="423606" y="444621"/>
                  </a:lnTo>
                  <a:lnTo>
                    <a:pt x="418084" y="442589"/>
                  </a:lnTo>
                  <a:lnTo>
                    <a:pt x="391979" y="428882"/>
                  </a:lnTo>
                  <a:lnTo>
                    <a:pt x="376031" y="413712"/>
                  </a:lnTo>
                  <a:lnTo>
                    <a:pt x="368059" y="401423"/>
                  </a:lnTo>
                  <a:lnTo>
                    <a:pt x="365887" y="396361"/>
                  </a:lnTo>
                  <a:lnTo>
                    <a:pt x="365887" y="365500"/>
                  </a:lnTo>
                  <a:close/>
                </a:path>
                <a:path w="601979" h="626110">
                  <a:moveTo>
                    <a:pt x="324558" y="396361"/>
                  </a:moveTo>
                  <a:lnTo>
                    <a:pt x="294259" y="396361"/>
                  </a:lnTo>
                  <a:lnTo>
                    <a:pt x="315902" y="398021"/>
                  </a:lnTo>
                  <a:lnTo>
                    <a:pt x="324558" y="396361"/>
                  </a:lnTo>
                  <a:close/>
                </a:path>
                <a:path w="601979" h="626110">
                  <a:moveTo>
                    <a:pt x="240535" y="365500"/>
                  </a:moveTo>
                  <a:lnTo>
                    <a:pt x="230377" y="365500"/>
                  </a:lnTo>
                  <a:lnTo>
                    <a:pt x="245520" y="384413"/>
                  </a:lnTo>
                  <a:lnTo>
                    <a:pt x="257222" y="393932"/>
                  </a:lnTo>
                  <a:lnTo>
                    <a:pt x="271472" y="396950"/>
                  </a:lnTo>
                  <a:lnTo>
                    <a:pt x="294259" y="396361"/>
                  </a:lnTo>
                  <a:lnTo>
                    <a:pt x="324558" y="396361"/>
                  </a:lnTo>
                  <a:lnTo>
                    <a:pt x="329771" y="395360"/>
                  </a:lnTo>
                  <a:lnTo>
                    <a:pt x="338579" y="388161"/>
                  </a:lnTo>
                  <a:lnTo>
                    <a:pt x="310161" y="388161"/>
                  </a:lnTo>
                  <a:lnTo>
                    <a:pt x="271716" y="384994"/>
                  </a:lnTo>
                  <a:lnTo>
                    <a:pt x="244510" y="369159"/>
                  </a:lnTo>
                  <a:lnTo>
                    <a:pt x="240535" y="365500"/>
                  </a:lnTo>
                  <a:close/>
                </a:path>
                <a:path w="601979" h="626110">
                  <a:moveTo>
                    <a:pt x="435020" y="216957"/>
                  </a:moveTo>
                  <a:lnTo>
                    <a:pt x="428069" y="216957"/>
                  </a:lnTo>
                  <a:lnTo>
                    <a:pt x="429555" y="220217"/>
                  </a:lnTo>
                  <a:lnTo>
                    <a:pt x="429767" y="222752"/>
                  </a:lnTo>
                  <a:lnTo>
                    <a:pt x="424890" y="245421"/>
                  </a:lnTo>
                  <a:lnTo>
                    <a:pt x="417131" y="262090"/>
                  </a:lnTo>
                  <a:lnTo>
                    <a:pt x="407943" y="274044"/>
                  </a:lnTo>
                  <a:lnTo>
                    <a:pt x="398779" y="282569"/>
                  </a:lnTo>
                  <a:lnTo>
                    <a:pt x="390421" y="303847"/>
                  </a:lnTo>
                  <a:lnTo>
                    <a:pt x="380111" y="324018"/>
                  </a:lnTo>
                  <a:lnTo>
                    <a:pt x="367990" y="342737"/>
                  </a:lnTo>
                  <a:lnTo>
                    <a:pt x="354202" y="359658"/>
                  </a:lnTo>
                  <a:lnTo>
                    <a:pt x="310161" y="388161"/>
                  </a:lnTo>
                  <a:lnTo>
                    <a:pt x="338579" y="388161"/>
                  </a:lnTo>
                  <a:lnTo>
                    <a:pt x="341854" y="385484"/>
                  </a:lnTo>
                  <a:lnTo>
                    <a:pt x="358139" y="365500"/>
                  </a:lnTo>
                  <a:lnTo>
                    <a:pt x="365887" y="365500"/>
                  </a:lnTo>
                  <a:lnTo>
                    <a:pt x="365887" y="361690"/>
                  </a:lnTo>
                  <a:lnTo>
                    <a:pt x="384938" y="333634"/>
                  </a:lnTo>
                  <a:lnTo>
                    <a:pt x="396763" y="309556"/>
                  </a:lnTo>
                  <a:lnTo>
                    <a:pt x="402802" y="292717"/>
                  </a:lnTo>
                  <a:lnTo>
                    <a:pt x="404495" y="286379"/>
                  </a:lnTo>
                  <a:lnTo>
                    <a:pt x="410337" y="280664"/>
                  </a:lnTo>
                  <a:lnTo>
                    <a:pt x="422021" y="269107"/>
                  </a:lnTo>
                  <a:lnTo>
                    <a:pt x="432950" y="243899"/>
                  </a:lnTo>
                  <a:lnTo>
                    <a:pt x="435737" y="221085"/>
                  </a:lnTo>
                  <a:lnTo>
                    <a:pt x="435020" y="216957"/>
                  </a:lnTo>
                  <a:close/>
                </a:path>
                <a:path w="601979" h="626110">
                  <a:moveTo>
                    <a:pt x="174312" y="205323"/>
                  </a:moveTo>
                  <a:lnTo>
                    <a:pt x="162635" y="205323"/>
                  </a:lnTo>
                  <a:lnTo>
                    <a:pt x="166973" y="206607"/>
                  </a:lnTo>
                  <a:lnTo>
                    <a:pt x="172025" y="215487"/>
                  </a:lnTo>
                  <a:lnTo>
                    <a:pt x="179959" y="234309"/>
                  </a:lnTo>
                  <a:lnTo>
                    <a:pt x="181990" y="240151"/>
                  </a:lnTo>
                  <a:lnTo>
                    <a:pt x="185800" y="245866"/>
                  </a:lnTo>
                  <a:lnTo>
                    <a:pt x="187705" y="247898"/>
                  </a:lnTo>
                  <a:lnTo>
                    <a:pt x="174312" y="205323"/>
                  </a:lnTo>
                  <a:close/>
                </a:path>
                <a:path w="601979" h="626110">
                  <a:moveTo>
                    <a:pt x="431673" y="172587"/>
                  </a:moveTo>
                  <a:lnTo>
                    <a:pt x="408432" y="172587"/>
                  </a:lnTo>
                  <a:lnTo>
                    <a:pt x="408553" y="233808"/>
                  </a:lnTo>
                  <a:lnTo>
                    <a:pt x="409400" y="239674"/>
                  </a:lnTo>
                  <a:lnTo>
                    <a:pt x="411700" y="240444"/>
                  </a:lnTo>
                  <a:lnTo>
                    <a:pt x="416178" y="234309"/>
                  </a:lnTo>
                  <a:lnTo>
                    <a:pt x="424035" y="219483"/>
                  </a:lnTo>
                  <a:lnTo>
                    <a:pt x="428069" y="216957"/>
                  </a:lnTo>
                  <a:lnTo>
                    <a:pt x="435020" y="216957"/>
                  </a:lnTo>
                  <a:lnTo>
                    <a:pt x="433357" y="207385"/>
                  </a:lnTo>
                  <a:lnTo>
                    <a:pt x="425830" y="207385"/>
                  </a:lnTo>
                  <a:lnTo>
                    <a:pt x="425830" y="205353"/>
                  </a:lnTo>
                  <a:lnTo>
                    <a:pt x="427736" y="205353"/>
                  </a:lnTo>
                  <a:lnTo>
                    <a:pt x="427736" y="197733"/>
                  </a:lnTo>
                  <a:lnTo>
                    <a:pt x="429767" y="195828"/>
                  </a:lnTo>
                  <a:lnTo>
                    <a:pt x="429767" y="186176"/>
                  </a:lnTo>
                  <a:lnTo>
                    <a:pt x="431673" y="184144"/>
                  </a:lnTo>
                  <a:lnTo>
                    <a:pt x="431673" y="172587"/>
                  </a:lnTo>
                  <a:close/>
                </a:path>
                <a:path w="601979" h="626110">
                  <a:moveTo>
                    <a:pt x="427390" y="110865"/>
                  </a:moveTo>
                  <a:lnTo>
                    <a:pt x="203200" y="110865"/>
                  </a:lnTo>
                  <a:lnTo>
                    <a:pt x="260842" y="182338"/>
                  </a:lnTo>
                  <a:lnTo>
                    <a:pt x="301434" y="212592"/>
                  </a:lnTo>
                  <a:lnTo>
                    <a:pt x="344217" y="207412"/>
                  </a:lnTo>
                  <a:lnTo>
                    <a:pt x="408432" y="172587"/>
                  </a:lnTo>
                  <a:lnTo>
                    <a:pt x="431673" y="172587"/>
                  </a:lnTo>
                  <a:lnTo>
                    <a:pt x="431673" y="166872"/>
                  </a:lnTo>
                  <a:lnTo>
                    <a:pt x="433577" y="166872"/>
                  </a:lnTo>
                  <a:lnTo>
                    <a:pt x="433577" y="145663"/>
                  </a:lnTo>
                  <a:lnTo>
                    <a:pt x="431673" y="143758"/>
                  </a:lnTo>
                  <a:lnTo>
                    <a:pt x="431673" y="128264"/>
                  </a:lnTo>
                  <a:lnTo>
                    <a:pt x="427390" y="110865"/>
                  </a:lnTo>
                  <a:close/>
                </a:path>
                <a:path w="601979" h="626110">
                  <a:moveTo>
                    <a:pt x="427736" y="203448"/>
                  </a:moveTo>
                  <a:lnTo>
                    <a:pt x="427736" y="205353"/>
                  </a:lnTo>
                  <a:lnTo>
                    <a:pt x="425830" y="207385"/>
                  </a:lnTo>
                  <a:lnTo>
                    <a:pt x="433357" y="207385"/>
                  </a:lnTo>
                  <a:lnTo>
                    <a:pt x="433093" y="205866"/>
                  </a:lnTo>
                  <a:lnTo>
                    <a:pt x="427736" y="203448"/>
                  </a:lnTo>
                  <a:close/>
                </a:path>
                <a:path w="601979" h="626110">
                  <a:moveTo>
                    <a:pt x="184733" y="38687"/>
                  </a:moveTo>
                  <a:lnTo>
                    <a:pt x="167163" y="49412"/>
                  </a:lnTo>
                  <a:lnTo>
                    <a:pt x="156499" y="63400"/>
                  </a:lnTo>
                  <a:lnTo>
                    <a:pt x="152908" y="70352"/>
                  </a:lnTo>
                  <a:lnTo>
                    <a:pt x="152908" y="72384"/>
                  </a:lnTo>
                  <a:lnTo>
                    <a:pt x="151002" y="76194"/>
                  </a:lnTo>
                  <a:lnTo>
                    <a:pt x="151002" y="82036"/>
                  </a:lnTo>
                  <a:lnTo>
                    <a:pt x="149098" y="83941"/>
                  </a:lnTo>
                  <a:lnTo>
                    <a:pt x="149098" y="91688"/>
                  </a:lnTo>
                  <a:lnTo>
                    <a:pt x="147065" y="93593"/>
                  </a:lnTo>
                  <a:lnTo>
                    <a:pt x="147065" y="110865"/>
                  </a:lnTo>
                  <a:lnTo>
                    <a:pt x="145161" y="112897"/>
                  </a:lnTo>
                  <a:lnTo>
                    <a:pt x="145161" y="128264"/>
                  </a:lnTo>
                  <a:lnTo>
                    <a:pt x="147065" y="130169"/>
                  </a:lnTo>
                  <a:lnTo>
                    <a:pt x="147065" y="147568"/>
                  </a:lnTo>
                  <a:lnTo>
                    <a:pt x="149098" y="149473"/>
                  </a:lnTo>
                  <a:lnTo>
                    <a:pt x="149098" y="159125"/>
                  </a:lnTo>
                  <a:lnTo>
                    <a:pt x="151002" y="161030"/>
                  </a:lnTo>
                  <a:lnTo>
                    <a:pt x="151002" y="166872"/>
                  </a:lnTo>
                  <a:lnTo>
                    <a:pt x="152908" y="168777"/>
                  </a:lnTo>
                  <a:lnTo>
                    <a:pt x="152908" y="174619"/>
                  </a:lnTo>
                  <a:lnTo>
                    <a:pt x="154812" y="174619"/>
                  </a:lnTo>
                  <a:lnTo>
                    <a:pt x="154812" y="176524"/>
                  </a:lnTo>
                  <a:lnTo>
                    <a:pt x="156612" y="183415"/>
                  </a:lnTo>
                  <a:lnTo>
                    <a:pt x="158734" y="189747"/>
                  </a:lnTo>
                  <a:lnTo>
                    <a:pt x="160862" y="195828"/>
                  </a:lnTo>
                  <a:lnTo>
                    <a:pt x="162560" y="201543"/>
                  </a:lnTo>
                  <a:lnTo>
                    <a:pt x="173123" y="201543"/>
                  </a:lnTo>
                  <a:lnTo>
                    <a:pt x="171660" y="196893"/>
                  </a:lnTo>
                  <a:lnTo>
                    <a:pt x="167925" y="165617"/>
                  </a:lnTo>
                  <a:lnTo>
                    <a:pt x="177954" y="141223"/>
                  </a:lnTo>
                  <a:lnTo>
                    <a:pt x="203200" y="110865"/>
                  </a:lnTo>
                  <a:lnTo>
                    <a:pt x="427390" y="110865"/>
                  </a:lnTo>
                  <a:lnTo>
                    <a:pt x="417609" y="71127"/>
                  </a:lnTo>
                  <a:lnTo>
                    <a:pt x="394965" y="41523"/>
                  </a:lnTo>
                  <a:lnTo>
                    <a:pt x="209041" y="41523"/>
                  </a:lnTo>
                  <a:lnTo>
                    <a:pt x="184733" y="38687"/>
                  </a:lnTo>
                  <a:close/>
                </a:path>
                <a:path w="601979" h="626110">
                  <a:moveTo>
                    <a:pt x="290695" y="0"/>
                  </a:moveTo>
                  <a:lnTo>
                    <a:pt x="245808" y="11852"/>
                  </a:lnTo>
                  <a:lnTo>
                    <a:pt x="218352" y="31301"/>
                  </a:lnTo>
                  <a:lnTo>
                    <a:pt x="209041" y="41523"/>
                  </a:lnTo>
                  <a:lnTo>
                    <a:pt x="394965" y="41523"/>
                  </a:lnTo>
                  <a:lnTo>
                    <a:pt x="390509" y="35696"/>
                  </a:lnTo>
                  <a:lnTo>
                    <a:pt x="364146" y="17625"/>
                  </a:lnTo>
                  <a:lnTo>
                    <a:pt x="352298" y="12567"/>
                  </a:lnTo>
                  <a:lnTo>
                    <a:pt x="290695" y="0"/>
                  </a:lnTo>
                  <a:close/>
                </a:path>
              </a:pathLst>
            </a:custGeom>
            <a:solidFill>
              <a:srgbClr val="FFFFFF"/>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grpSp>
      <p:sp>
        <p:nvSpPr>
          <p:cNvPr id="15" name="object 15"/>
          <p:cNvSpPr/>
          <p:nvPr/>
        </p:nvSpPr>
        <p:spPr>
          <a:xfrm>
            <a:off x="5934710" y="1394460"/>
            <a:ext cx="2812415" cy="4882515"/>
          </a:xfrm>
          <a:prstGeom prst="rect">
            <a:avLst/>
          </a:prstGeom>
          <a:blipFill>
            <a:blip r:embed="rId5"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16" name="object 16"/>
          <p:cNvSpPr/>
          <p:nvPr/>
        </p:nvSpPr>
        <p:spPr>
          <a:xfrm>
            <a:off x="6226810" y="1687195"/>
            <a:ext cx="2072640" cy="4142740"/>
          </a:xfrm>
          <a:custGeom>
            <a:avLst/>
            <a:gdLst/>
            <a:ahLst/>
            <a:cxnLst/>
            <a:rect l="l" t="t" r="r" b="b"/>
            <a:pathLst>
              <a:path w="2072640" h="4142740">
                <a:moveTo>
                  <a:pt x="0" y="0"/>
                </a:moveTo>
                <a:lnTo>
                  <a:pt x="0" y="209423"/>
                </a:lnTo>
                <a:lnTo>
                  <a:pt x="189991" y="218948"/>
                </a:lnTo>
                <a:lnTo>
                  <a:pt x="237591" y="224396"/>
                </a:lnTo>
                <a:lnTo>
                  <a:pt x="284820" y="231031"/>
                </a:lnTo>
                <a:lnTo>
                  <a:pt x="331662" y="238837"/>
                </a:lnTo>
                <a:lnTo>
                  <a:pt x="378103" y="247800"/>
                </a:lnTo>
                <a:lnTo>
                  <a:pt x="424127" y="257903"/>
                </a:lnTo>
                <a:lnTo>
                  <a:pt x="469718" y="269132"/>
                </a:lnTo>
                <a:lnTo>
                  <a:pt x="514861" y="281470"/>
                </a:lnTo>
                <a:lnTo>
                  <a:pt x="559541" y="294903"/>
                </a:lnTo>
                <a:lnTo>
                  <a:pt x="603742" y="309416"/>
                </a:lnTo>
                <a:lnTo>
                  <a:pt x="647450" y="324992"/>
                </a:lnTo>
                <a:lnTo>
                  <a:pt x="690647" y="341616"/>
                </a:lnTo>
                <a:lnTo>
                  <a:pt x="733320" y="359274"/>
                </a:lnTo>
                <a:lnTo>
                  <a:pt x="775452" y="377949"/>
                </a:lnTo>
                <a:lnTo>
                  <a:pt x="817029" y="397627"/>
                </a:lnTo>
                <a:lnTo>
                  <a:pt x="858035" y="418291"/>
                </a:lnTo>
                <a:lnTo>
                  <a:pt x="898454" y="439927"/>
                </a:lnTo>
                <a:lnTo>
                  <a:pt x="938271" y="462519"/>
                </a:lnTo>
                <a:lnTo>
                  <a:pt x="977471" y="486052"/>
                </a:lnTo>
                <a:lnTo>
                  <a:pt x="1016038" y="510510"/>
                </a:lnTo>
                <a:lnTo>
                  <a:pt x="1053957" y="535879"/>
                </a:lnTo>
                <a:lnTo>
                  <a:pt x="1091212" y="562142"/>
                </a:lnTo>
                <a:lnTo>
                  <a:pt x="1127789" y="589284"/>
                </a:lnTo>
                <a:lnTo>
                  <a:pt x="1163671" y="617290"/>
                </a:lnTo>
                <a:lnTo>
                  <a:pt x="1198844" y="646144"/>
                </a:lnTo>
                <a:lnTo>
                  <a:pt x="1233291" y="675832"/>
                </a:lnTo>
                <a:lnTo>
                  <a:pt x="1266998" y="706337"/>
                </a:lnTo>
                <a:lnTo>
                  <a:pt x="1299949" y="737645"/>
                </a:lnTo>
                <a:lnTo>
                  <a:pt x="1332128" y="769740"/>
                </a:lnTo>
                <a:lnTo>
                  <a:pt x="1363521" y="802606"/>
                </a:lnTo>
                <a:lnTo>
                  <a:pt x="1394112" y="836229"/>
                </a:lnTo>
                <a:lnTo>
                  <a:pt x="1423885" y="870592"/>
                </a:lnTo>
                <a:lnTo>
                  <a:pt x="1452826" y="905681"/>
                </a:lnTo>
                <a:lnTo>
                  <a:pt x="1480917" y="941480"/>
                </a:lnTo>
                <a:lnTo>
                  <a:pt x="1508146" y="977974"/>
                </a:lnTo>
                <a:lnTo>
                  <a:pt x="1534495" y="1015147"/>
                </a:lnTo>
                <a:lnTo>
                  <a:pt x="1559949" y="1052984"/>
                </a:lnTo>
                <a:lnTo>
                  <a:pt x="1584494" y="1091470"/>
                </a:lnTo>
                <a:lnTo>
                  <a:pt x="1608113" y="1130589"/>
                </a:lnTo>
                <a:lnTo>
                  <a:pt x="1630792" y="1170325"/>
                </a:lnTo>
                <a:lnTo>
                  <a:pt x="1652514" y="1210664"/>
                </a:lnTo>
                <a:lnTo>
                  <a:pt x="1673265" y="1251590"/>
                </a:lnTo>
                <a:lnTo>
                  <a:pt x="1693029" y="1293088"/>
                </a:lnTo>
                <a:lnTo>
                  <a:pt x="1711791" y="1335142"/>
                </a:lnTo>
                <a:lnTo>
                  <a:pt x="1729534" y="1377737"/>
                </a:lnTo>
                <a:lnTo>
                  <a:pt x="1746245" y="1420858"/>
                </a:lnTo>
                <a:lnTo>
                  <a:pt x="1761907" y="1464488"/>
                </a:lnTo>
                <a:lnTo>
                  <a:pt x="1776505" y="1508614"/>
                </a:lnTo>
                <a:lnTo>
                  <a:pt x="1790024" y="1553219"/>
                </a:lnTo>
                <a:lnTo>
                  <a:pt x="1802448" y="1598288"/>
                </a:lnTo>
                <a:lnTo>
                  <a:pt x="1813762" y="1643805"/>
                </a:lnTo>
                <a:lnTo>
                  <a:pt x="1823951" y="1689756"/>
                </a:lnTo>
                <a:lnTo>
                  <a:pt x="1832998" y="1736125"/>
                </a:lnTo>
                <a:lnTo>
                  <a:pt x="1840889" y="1782896"/>
                </a:lnTo>
                <a:lnTo>
                  <a:pt x="1847608" y="1830055"/>
                </a:lnTo>
                <a:lnTo>
                  <a:pt x="1853140" y="1877585"/>
                </a:lnTo>
                <a:lnTo>
                  <a:pt x="1857470" y="1925471"/>
                </a:lnTo>
                <a:lnTo>
                  <a:pt x="1860582" y="1973699"/>
                </a:lnTo>
                <a:lnTo>
                  <a:pt x="1862460" y="2022252"/>
                </a:lnTo>
                <a:lnTo>
                  <a:pt x="1863089" y="2071116"/>
                </a:lnTo>
                <a:lnTo>
                  <a:pt x="1862460" y="2119979"/>
                </a:lnTo>
                <a:lnTo>
                  <a:pt x="1860582" y="2168532"/>
                </a:lnTo>
                <a:lnTo>
                  <a:pt x="1857470" y="2216760"/>
                </a:lnTo>
                <a:lnTo>
                  <a:pt x="1853140" y="2264646"/>
                </a:lnTo>
                <a:lnTo>
                  <a:pt x="1847608" y="2312176"/>
                </a:lnTo>
                <a:lnTo>
                  <a:pt x="1840889" y="2359335"/>
                </a:lnTo>
                <a:lnTo>
                  <a:pt x="1832998" y="2406106"/>
                </a:lnTo>
                <a:lnTo>
                  <a:pt x="1823951" y="2452475"/>
                </a:lnTo>
                <a:lnTo>
                  <a:pt x="1813762" y="2498426"/>
                </a:lnTo>
                <a:lnTo>
                  <a:pt x="1802448" y="2543943"/>
                </a:lnTo>
                <a:lnTo>
                  <a:pt x="1790024" y="2589012"/>
                </a:lnTo>
                <a:lnTo>
                  <a:pt x="1776505" y="2633617"/>
                </a:lnTo>
                <a:lnTo>
                  <a:pt x="1761907" y="2677743"/>
                </a:lnTo>
                <a:lnTo>
                  <a:pt x="1746245" y="2721373"/>
                </a:lnTo>
                <a:lnTo>
                  <a:pt x="1729534" y="2764494"/>
                </a:lnTo>
                <a:lnTo>
                  <a:pt x="1711791" y="2807089"/>
                </a:lnTo>
                <a:lnTo>
                  <a:pt x="1693029" y="2849143"/>
                </a:lnTo>
                <a:lnTo>
                  <a:pt x="1673265" y="2890641"/>
                </a:lnTo>
                <a:lnTo>
                  <a:pt x="1652514" y="2931567"/>
                </a:lnTo>
                <a:lnTo>
                  <a:pt x="1630792" y="2971906"/>
                </a:lnTo>
                <a:lnTo>
                  <a:pt x="1608113" y="3011642"/>
                </a:lnTo>
                <a:lnTo>
                  <a:pt x="1584494" y="3050761"/>
                </a:lnTo>
                <a:lnTo>
                  <a:pt x="1559949" y="3089247"/>
                </a:lnTo>
                <a:lnTo>
                  <a:pt x="1534495" y="3127084"/>
                </a:lnTo>
                <a:lnTo>
                  <a:pt x="1508146" y="3164257"/>
                </a:lnTo>
                <a:lnTo>
                  <a:pt x="1480917" y="3200751"/>
                </a:lnTo>
                <a:lnTo>
                  <a:pt x="1452826" y="3236550"/>
                </a:lnTo>
                <a:lnTo>
                  <a:pt x="1423885" y="3271639"/>
                </a:lnTo>
                <a:lnTo>
                  <a:pt x="1394112" y="3306002"/>
                </a:lnTo>
                <a:lnTo>
                  <a:pt x="1363521" y="3339625"/>
                </a:lnTo>
                <a:lnTo>
                  <a:pt x="1332128" y="3372491"/>
                </a:lnTo>
                <a:lnTo>
                  <a:pt x="1299949" y="3404586"/>
                </a:lnTo>
                <a:lnTo>
                  <a:pt x="1266998" y="3435894"/>
                </a:lnTo>
                <a:lnTo>
                  <a:pt x="1233291" y="3466399"/>
                </a:lnTo>
                <a:lnTo>
                  <a:pt x="1198844" y="3496087"/>
                </a:lnTo>
                <a:lnTo>
                  <a:pt x="1163671" y="3524941"/>
                </a:lnTo>
                <a:lnTo>
                  <a:pt x="1127789" y="3552947"/>
                </a:lnTo>
                <a:lnTo>
                  <a:pt x="1091212" y="3580089"/>
                </a:lnTo>
                <a:lnTo>
                  <a:pt x="1053957" y="3606352"/>
                </a:lnTo>
                <a:lnTo>
                  <a:pt x="1016038" y="3631721"/>
                </a:lnTo>
                <a:lnTo>
                  <a:pt x="977471" y="3656179"/>
                </a:lnTo>
                <a:lnTo>
                  <a:pt x="938271" y="3679712"/>
                </a:lnTo>
                <a:lnTo>
                  <a:pt x="898454" y="3702304"/>
                </a:lnTo>
                <a:lnTo>
                  <a:pt x="858035" y="3723940"/>
                </a:lnTo>
                <a:lnTo>
                  <a:pt x="817029" y="3744604"/>
                </a:lnTo>
                <a:lnTo>
                  <a:pt x="775452" y="3764282"/>
                </a:lnTo>
                <a:lnTo>
                  <a:pt x="733320" y="3782957"/>
                </a:lnTo>
                <a:lnTo>
                  <a:pt x="690647" y="3800615"/>
                </a:lnTo>
                <a:lnTo>
                  <a:pt x="647450" y="3817239"/>
                </a:lnTo>
                <a:lnTo>
                  <a:pt x="603742" y="3832815"/>
                </a:lnTo>
                <a:lnTo>
                  <a:pt x="559541" y="3847328"/>
                </a:lnTo>
                <a:lnTo>
                  <a:pt x="514861" y="3860761"/>
                </a:lnTo>
                <a:lnTo>
                  <a:pt x="469718" y="3873099"/>
                </a:lnTo>
                <a:lnTo>
                  <a:pt x="424127" y="3884328"/>
                </a:lnTo>
                <a:lnTo>
                  <a:pt x="378103" y="3894431"/>
                </a:lnTo>
                <a:lnTo>
                  <a:pt x="331662" y="3903394"/>
                </a:lnTo>
                <a:lnTo>
                  <a:pt x="284820" y="3911200"/>
                </a:lnTo>
                <a:lnTo>
                  <a:pt x="237591" y="3917835"/>
                </a:lnTo>
                <a:lnTo>
                  <a:pt x="189991" y="3923284"/>
                </a:lnTo>
                <a:lnTo>
                  <a:pt x="0" y="3932872"/>
                </a:lnTo>
                <a:lnTo>
                  <a:pt x="0" y="4142232"/>
                </a:lnTo>
                <a:lnTo>
                  <a:pt x="211327" y="4131564"/>
                </a:lnTo>
                <a:lnTo>
                  <a:pt x="259415" y="4126120"/>
                </a:lnTo>
                <a:lnTo>
                  <a:pt x="307163" y="4119587"/>
                </a:lnTo>
                <a:lnTo>
                  <a:pt x="354559" y="4111977"/>
                </a:lnTo>
                <a:lnTo>
                  <a:pt x="401591" y="4103305"/>
                </a:lnTo>
                <a:lnTo>
                  <a:pt x="448246" y="4093581"/>
                </a:lnTo>
                <a:lnTo>
                  <a:pt x="494510" y="4082819"/>
                </a:lnTo>
                <a:lnTo>
                  <a:pt x="540372" y="4071033"/>
                </a:lnTo>
                <a:lnTo>
                  <a:pt x="585817" y="4058234"/>
                </a:lnTo>
                <a:lnTo>
                  <a:pt x="630835" y="4044435"/>
                </a:lnTo>
                <a:lnTo>
                  <a:pt x="675411" y="4029649"/>
                </a:lnTo>
                <a:lnTo>
                  <a:pt x="719532" y="4013890"/>
                </a:lnTo>
                <a:lnTo>
                  <a:pt x="763187" y="3997169"/>
                </a:lnTo>
                <a:lnTo>
                  <a:pt x="806362" y="3979500"/>
                </a:lnTo>
                <a:lnTo>
                  <a:pt x="849045" y="3960895"/>
                </a:lnTo>
                <a:lnTo>
                  <a:pt x="891222" y="3941368"/>
                </a:lnTo>
                <a:lnTo>
                  <a:pt x="932880" y="3920930"/>
                </a:lnTo>
                <a:lnTo>
                  <a:pt x="974008" y="3899595"/>
                </a:lnTo>
                <a:lnTo>
                  <a:pt x="1014592" y="3877376"/>
                </a:lnTo>
                <a:lnTo>
                  <a:pt x="1054620" y="3854285"/>
                </a:lnTo>
                <a:lnTo>
                  <a:pt x="1094078" y="3830335"/>
                </a:lnTo>
                <a:lnTo>
                  <a:pt x="1132953" y="3805539"/>
                </a:lnTo>
                <a:lnTo>
                  <a:pt x="1171234" y="3779910"/>
                </a:lnTo>
                <a:lnTo>
                  <a:pt x="1208907" y="3753460"/>
                </a:lnTo>
                <a:lnTo>
                  <a:pt x="1245959" y="3726203"/>
                </a:lnTo>
                <a:lnTo>
                  <a:pt x="1282377" y="3698151"/>
                </a:lnTo>
                <a:lnTo>
                  <a:pt x="1318150" y="3669317"/>
                </a:lnTo>
                <a:lnTo>
                  <a:pt x="1353263" y="3639713"/>
                </a:lnTo>
                <a:lnTo>
                  <a:pt x="1387704" y="3609353"/>
                </a:lnTo>
                <a:lnTo>
                  <a:pt x="1421461" y="3578249"/>
                </a:lnTo>
                <a:lnTo>
                  <a:pt x="1454520" y="3546414"/>
                </a:lnTo>
                <a:lnTo>
                  <a:pt x="1486869" y="3513861"/>
                </a:lnTo>
                <a:lnTo>
                  <a:pt x="1518495" y="3480603"/>
                </a:lnTo>
                <a:lnTo>
                  <a:pt x="1549385" y="3446652"/>
                </a:lnTo>
                <a:lnTo>
                  <a:pt x="1579526" y="3412022"/>
                </a:lnTo>
                <a:lnTo>
                  <a:pt x="1608905" y="3376724"/>
                </a:lnTo>
                <a:lnTo>
                  <a:pt x="1637510" y="3340772"/>
                </a:lnTo>
                <a:lnTo>
                  <a:pt x="1665328" y="3304179"/>
                </a:lnTo>
                <a:lnTo>
                  <a:pt x="1692346" y="3266958"/>
                </a:lnTo>
                <a:lnTo>
                  <a:pt x="1718551" y="3229120"/>
                </a:lnTo>
                <a:lnTo>
                  <a:pt x="1743931" y="3190680"/>
                </a:lnTo>
                <a:lnTo>
                  <a:pt x="1768472" y="3151649"/>
                </a:lnTo>
                <a:lnTo>
                  <a:pt x="1792162" y="3112041"/>
                </a:lnTo>
                <a:lnTo>
                  <a:pt x="1814988" y="3071868"/>
                </a:lnTo>
                <a:lnTo>
                  <a:pt x="1836937" y="3031144"/>
                </a:lnTo>
                <a:lnTo>
                  <a:pt x="1857997" y="2989880"/>
                </a:lnTo>
                <a:lnTo>
                  <a:pt x="1878154" y="2948091"/>
                </a:lnTo>
                <a:lnTo>
                  <a:pt x="1897396" y="2905787"/>
                </a:lnTo>
                <a:lnTo>
                  <a:pt x="1915709" y="2862984"/>
                </a:lnTo>
                <a:lnTo>
                  <a:pt x="1933082" y="2819692"/>
                </a:lnTo>
                <a:lnTo>
                  <a:pt x="1949501" y="2775925"/>
                </a:lnTo>
                <a:lnTo>
                  <a:pt x="1964954" y="2731696"/>
                </a:lnTo>
                <a:lnTo>
                  <a:pt x="1979428" y="2687018"/>
                </a:lnTo>
                <a:lnTo>
                  <a:pt x="1992909" y="2641902"/>
                </a:lnTo>
                <a:lnTo>
                  <a:pt x="2005385" y="2596363"/>
                </a:lnTo>
                <a:lnTo>
                  <a:pt x="2016844" y="2550413"/>
                </a:lnTo>
                <a:lnTo>
                  <a:pt x="2027272" y="2504065"/>
                </a:lnTo>
                <a:lnTo>
                  <a:pt x="2036657" y="2457331"/>
                </a:lnTo>
                <a:lnTo>
                  <a:pt x="2044986" y="2410224"/>
                </a:lnTo>
                <a:lnTo>
                  <a:pt x="2052246" y="2362757"/>
                </a:lnTo>
                <a:lnTo>
                  <a:pt x="2058424" y="2314943"/>
                </a:lnTo>
                <a:lnTo>
                  <a:pt x="2063507" y="2266795"/>
                </a:lnTo>
                <a:lnTo>
                  <a:pt x="2067483" y="2218326"/>
                </a:lnTo>
                <a:lnTo>
                  <a:pt x="2070339" y="2169547"/>
                </a:lnTo>
                <a:lnTo>
                  <a:pt x="2072062" y="2120473"/>
                </a:lnTo>
                <a:lnTo>
                  <a:pt x="2072639" y="2071116"/>
                </a:lnTo>
                <a:lnTo>
                  <a:pt x="2072062" y="2021758"/>
                </a:lnTo>
                <a:lnTo>
                  <a:pt x="2070339" y="1972684"/>
                </a:lnTo>
                <a:lnTo>
                  <a:pt x="2067483" y="1923905"/>
                </a:lnTo>
                <a:lnTo>
                  <a:pt x="2063507" y="1875435"/>
                </a:lnTo>
                <a:lnTo>
                  <a:pt x="2058424" y="1827287"/>
                </a:lnTo>
                <a:lnTo>
                  <a:pt x="2052246" y="1779473"/>
                </a:lnTo>
                <a:lnTo>
                  <a:pt x="2044986" y="1732007"/>
                </a:lnTo>
                <a:lnTo>
                  <a:pt x="2036657" y="1684900"/>
                </a:lnTo>
                <a:lnTo>
                  <a:pt x="2027272" y="1638166"/>
                </a:lnTo>
                <a:lnTo>
                  <a:pt x="2016844" y="1591817"/>
                </a:lnTo>
                <a:lnTo>
                  <a:pt x="2005385" y="1545867"/>
                </a:lnTo>
                <a:lnTo>
                  <a:pt x="1992909" y="1500328"/>
                </a:lnTo>
                <a:lnTo>
                  <a:pt x="1979428" y="1455212"/>
                </a:lnTo>
                <a:lnTo>
                  <a:pt x="1964954" y="1410534"/>
                </a:lnTo>
                <a:lnTo>
                  <a:pt x="1949501" y="1366304"/>
                </a:lnTo>
                <a:lnTo>
                  <a:pt x="1933082" y="1322537"/>
                </a:lnTo>
                <a:lnTo>
                  <a:pt x="1915709" y="1279246"/>
                </a:lnTo>
                <a:lnTo>
                  <a:pt x="1897396" y="1236441"/>
                </a:lnTo>
                <a:lnTo>
                  <a:pt x="1878154" y="1194138"/>
                </a:lnTo>
                <a:lnTo>
                  <a:pt x="1857997" y="1152348"/>
                </a:lnTo>
                <a:lnTo>
                  <a:pt x="1836937" y="1111084"/>
                </a:lnTo>
                <a:lnTo>
                  <a:pt x="1814988" y="1070360"/>
                </a:lnTo>
                <a:lnTo>
                  <a:pt x="1792162" y="1030187"/>
                </a:lnTo>
                <a:lnTo>
                  <a:pt x="1768472" y="990579"/>
                </a:lnTo>
                <a:lnTo>
                  <a:pt x="1743931" y="951548"/>
                </a:lnTo>
                <a:lnTo>
                  <a:pt x="1718551" y="913107"/>
                </a:lnTo>
                <a:lnTo>
                  <a:pt x="1692346" y="875270"/>
                </a:lnTo>
                <a:lnTo>
                  <a:pt x="1665328" y="838048"/>
                </a:lnTo>
                <a:lnTo>
                  <a:pt x="1637510" y="801454"/>
                </a:lnTo>
                <a:lnTo>
                  <a:pt x="1608905" y="765503"/>
                </a:lnTo>
                <a:lnTo>
                  <a:pt x="1579526" y="730205"/>
                </a:lnTo>
                <a:lnTo>
                  <a:pt x="1549385" y="695574"/>
                </a:lnTo>
                <a:lnTo>
                  <a:pt x="1518495" y="661623"/>
                </a:lnTo>
                <a:lnTo>
                  <a:pt x="1486869" y="628365"/>
                </a:lnTo>
                <a:lnTo>
                  <a:pt x="1454520" y="595812"/>
                </a:lnTo>
                <a:lnTo>
                  <a:pt x="1421461" y="563977"/>
                </a:lnTo>
                <a:lnTo>
                  <a:pt x="1387704" y="532873"/>
                </a:lnTo>
                <a:lnTo>
                  <a:pt x="1353263" y="502513"/>
                </a:lnTo>
                <a:lnTo>
                  <a:pt x="1318150" y="472909"/>
                </a:lnTo>
                <a:lnTo>
                  <a:pt x="1282377" y="444075"/>
                </a:lnTo>
                <a:lnTo>
                  <a:pt x="1245959" y="416022"/>
                </a:lnTo>
                <a:lnTo>
                  <a:pt x="1208907" y="388765"/>
                </a:lnTo>
                <a:lnTo>
                  <a:pt x="1171234" y="362315"/>
                </a:lnTo>
                <a:lnTo>
                  <a:pt x="1132953" y="336686"/>
                </a:lnTo>
                <a:lnTo>
                  <a:pt x="1094078" y="311890"/>
                </a:lnTo>
                <a:lnTo>
                  <a:pt x="1054620" y="287940"/>
                </a:lnTo>
                <a:lnTo>
                  <a:pt x="1014592" y="264850"/>
                </a:lnTo>
                <a:lnTo>
                  <a:pt x="974008" y="242630"/>
                </a:lnTo>
                <a:lnTo>
                  <a:pt x="932880" y="221296"/>
                </a:lnTo>
                <a:lnTo>
                  <a:pt x="891222" y="200858"/>
                </a:lnTo>
                <a:lnTo>
                  <a:pt x="849045" y="181331"/>
                </a:lnTo>
                <a:lnTo>
                  <a:pt x="806362" y="162726"/>
                </a:lnTo>
                <a:lnTo>
                  <a:pt x="763187" y="145057"/>
                </a:lnTo>
                <a:lnTo>
                  <a:pt x="719532" y="128337"/>
                </a:lnTo>
                <a:lnTo>
                  <a:pt x="675411" y="112577"/>
                </a:lnTo>
                <a:lnTo>
                  <a:pt x="630835" y="97792"/>
                </a:lnTo>
                <a:lnTo>
                  <a:pt x="585817" y="83994"/>
                </a:lnTo>
                <a:lnTo>
                  <a:pt x="540372" y="71195"/>
                </a:lnTo>
                <a:lnTo>
                  <a:pt x="494510" y="59409"/>
                </a:lnTo>
                <a:lnTo>
                  <a:pt x="448246" y="48647"/>
                </a:lnTo>
                <a:lnTo>
                  <a:pt x="401591" y="38924"/>
                </a:lnTo>
                <a:lnTo>
                  <a:pt x="354559" y="30252"/>
                </a:lnTo>
                <a:lnTo>
                  <a:pt x="307163" y="22643"/>
                </a:lnTo>
                <a:lnTo>
                  <a:pt x="259415" y="16111"/>
                </a:lnTo>
                <a:lnTo>
                  <a:pt x="211327" y="10668"/>
                </a:lnTo>
                <a:lnTo>
                  <a:pt x="0" y="0"/>
                </a:lnTo>
                <a:close/>
              </a:path>
            </a:pathLst>
          </a:custGeom>
          <a:solidFill>
            <a:srgbClr val="F1F1F1">
              <a:alpha val="72155"/>
            </a:srgbClr>
          </a:solid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38" name="object 38"/>
          <p:cNvSpPr/>
          <p:nvPr/>
        </p:nvSpPr>
        <p:spPr>
          <a:xfrm>
            <a:off x="0" y="6801611"/>
            <a:ext cx="12192000" cy="56386"/>
          </a:xfrm>
          <a:prstGeom prst="rect">
            <a:avLst/>
          </a:prstGeom>
          <a:blipFill>
            <a:blip r:embed="rId6"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1" name="object 6"/>
          <p:cNvSpPr/>
          <p:nvPr/>
        </p:nvSpPr>
        <p:spPr>
          <a:xfrm>
            <a:off x="679450" y="399415"/>
            <a:ext cx="2503805" cy="597535"/>
          </a:xfrm>
          <a:prstGeom prst="rect">
            <a:avLst/>
          </a:prstGeom>
          <a:blipFill>
            <a:blip r:embed="rId7"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2" name="object 7"/>
          <p:cNvSpPr txBox="1">
            <a:spLocks noGrp="1"/>
          </p:cNvSpPr>
          <p:nvPr>
            <p:ph type="title" idx="4294967295"/>
          </p:nvPr>
        </p:nvSpPr>
        <p:spPr>
          <a:xfrm>
            <a:off x="550163" y="301625"/>
            <a:ext cx="2503488"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p>
            <a:pPr algn="ctr" rtl="0"/>
            <a:r>
              <a:rPr lang="zh-CN" altLang="en-US" sz="2000" b="1" kern="1200" spc="300" dirty="0">
                <a:solidFill>
                  <a:srgbClr val="017ACF"/>
                </a:solidFill>
                <a:latin typeface="微软雅黑" panose="020B0503020204020204" pitchFamily="34" charset="-122"/>
                <a:ea typeface="微软雅黑" panose="020B0503020204020204" pitchFamily="34" charset="-122"/>
              </a:rPr>
              <a:t>平台需求及规划</a:t>
            </a:r>
          </a:p>
        </p:txBody>
      </p:sp>
      <p:grpSp>
        <p:nvGrpSpPr>
          <p:cNvPr id="55" name="组合 54"/>
          <p:cNvGrpSpPr/>
          <p:nvPr/>
        </p:nvGrpSpPr>
        <p:grpSpPr>
          <a:xfrm>
            <a:off x="6533515" y="1404620"/>
            <a:ext cx="2908300" cy="575945"/>
            <a:chOff x="7378" y="2299"/>
            <a:chExt cx="4580" cy="907"/>
          </a:xfrm>
        </p:grpSpPr>
        <p:sp>
          <p:nvSpPr>
            <p:cNvPr id="33" name="object 33"/>
            <p:cNvSpPr txBox="1"/>
            <p:nvPr/>
          </p:nvSpPr>
          <p:spPr>
            <a:xfrm>
              <a:off x="9038" y="2500"/>
              <a:ext cx="2920" cy="504"/>
            </a:xfrm>
            <a:prstGeom prst="rect">
              <a:avLst/>
            </a:prstGeom>
          </p:spPr>
          <p:txBody>
            <a:bodyPr vert="horz" wrap="square" lIns="0" tIns="12700" rIns="0" bIns="0" rtlCol="0">
              <a:spAutoFit/>
            </a:bodyPr>
            <a:lstStyle/>
            <a:p>
              <a:pPr marL="12700">
                <a:lnSpc>
                  <a:spcPct val="100000"/>
                </a:lnSpc>
                <a:spcBef>
                  <a:spcPts val="100"/>
                </a:spcBef>
              </a:pPr>
              <a:r>
                <a:rPr lang="zh-CN" sz="20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市场管理系统</a:t>
              </a:r>
            </a:p>
          </p:txBody>
        </p:sp>
        <p:grpSp>
          <p:nvGrpSpPr>
            <p:cNvPr id="45" name="组合 44"/>
            <p:cNvGrpSpPr/>
            <p:nvPr/>
          </p:nvGrpSpPr>
          <p:grpSpPr>
            <a:xfrm>
              <a:off x="7378" y="2299"/>
              <a:ext cx="907" cy="907"/>
              <a:chOff x="7378" y="2299"/>
              <a:chExt cx="907" cy="907"/>
            </a:xfrm>
          </p:grpSpPr>
          <p:sp>
            <p:nvSpPr>
              <p:cNvPr id="18" name="object 18"/>
              <p:cNvSpPr/>
              <p:nvPr/>
            </p:nvSpPr>
            <p:spPr>
              <a:xfrm>
                <a:off x="7378" y="2299"/>
                <a:ext cx="907" cy="907"/>
              </a:xfrm>
              <a:prstGeom prst="roundRect">
                <a:avLst/>
              </a:prstGeom>
              <a:blipFill rotWithShape="1">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4" name="object 29"/>
              <p:cNvSpPr txBox="1"/>
              <p:nvPr/>
            </p:nvSpPr>
            <p:spPr>
              <a:xfrm>
                <a:off x="7516" y="2444"/>
                <a:ext cx="631" cy="601"/>
              </a:xfrm>
              <a:prstGeom prst="rect">
                <a:avLst/>
              </a:prstGeom>
            </p:spPr>
            <p:txBody>
              <a:bodyPr vert="horz" wrap="square" lIns="0" tIns="12700" rIns="0" bIns="0" rtlCol="0">
                <a:spAutoFit/>
              </a:bodyPr>
              <a:lstStyle/>
              <a:p>
                <a:pPr marL="12700">
                  <a:lnSpc>
                    <a:spcPct val="100000"/>
                  </a:lnSpc>
                  <a:spcBef>
                    <a:spcPts val="100"/>
                  </a:spcBef>
                </a:pPr>
                <a:r>
                  <a:rPr sz="2400" b="0" spc="1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0</a:t>
                </a:r>
                <a:r>
                  <a:rPr lang="en-US" sz="2400" b="0" spc="1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1</a:t>
                </a:r>
              </a:p>
            </p:txBody>
          </p:sp>
        </p:grpSp>
      </p:grpSp>
      <p:grpSp>
        <p:nvGrpSpPr>
          <p:cNvPr id="56" name="组合 55"/>
          <p:cNvGrpSpPr/>
          <p:nvPr/>
        </p:nvGrpSpPr>
        <p:grpSpPr>
          <a:xfrm>
            <a:off x="7730490" y="2762738"/>
            <a:ext cx="2908300" cy="575945"/>
            <a:chOff x="7378" y="2299"/>
            <a:chExt cx="4580" cy="907"/>
          </a:xfrm>
        </p:grpSpPr>
        <p:sp>
          <p:nvSpPr>
            <p:cNvPr id="57" name="object 33"/>
            <p:cNvSpPr txBox="1"/>
            <p:nvPr/>
          </p:nvSpPr>
          <p:spPr>
            <a:xfrm>
              <a:off x="9038" y="2500"/>
              <a:ext cx="2920" cy="504"/>
            </a:xfrm>
            <a:prstGeom prst="rect">
              <a:avLst/>
            </a:prstGeom>
          </p:spPr>
          <p:txBody>
            <a:bodyPr vert="horz" wrap="square" lIns="0" tIns="12700" rIns="0" bIns="0" rtlCol="0">
              <a:spAutoFit/>
            </a:bodyPr>
            <a:lstStyle/>
            <a:p>
              <a:pPr marL="12700">
                <a:lnSpc>
                  <a:spcPct val="100000"/>
                </a:lnSpc>
                <a:spcBef>
                  <a:spcPts val="100"/>
                </a:spcBef>
              </a:pPr>
              <a:r>
                <a:rPr lang="zh-CN" sz="20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仓储管理系统</a:t>
              </a:r>
            </a:p>
          </p:txBody>
        </p:sp>
        <p:grpSp>
          <p:nvGrpSpPr>
            <p:cNvPr id="58" name="组合 57"/>
            <p:cNvGrpSpPr/>
            <p:nvPr/>
          </p:nvGrpSpPr>
          <p:grpSpPr>
            <a:xfrm>
              <a:off x="7378" y="2299"/>
              <a:ext cx="907" cy="907"/>
              <a:chOff x="7378" y="2299"/>
              <a:chExt cx="907" cy="907"/>
            </a:xfrm>
          </p:grpSpPr>
          <p:sp>
            <p:nvSpPr>
              <p:cNvPr id="59" name="object 18"/>
              <p:cNvSpPr/>
              <p:nvPr/>
            </p:nvSpPr>
            <p:spPr>
              <a:xfrm>
                <a:off x="7378" y="2299"/>
                <a:ext cx="907" cy="907"/>
              </a:xfrm>
              <a:prstGeom prst="roundRect">
                <a:avLst/>
              </a:prstGeom>
              <a:blipFill rotWithShape="1">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0" name="object 29"/>
              <p:cNvSpPr txBox="1"/>
              <p:nvPr/>
            </p:nvSpPr>
            <p:spPr>
              <a:xfrm>
                <a:off x="7516" y="2444"/>
                <a:ext cx="631" cy="601"/>
              </a:xfrm>
              <a:prstGeom prst="rect">
                <a:avLst/>
              </a:prstGeom>
            </p:spPr>
            <p:txBody>
              <a:bodyPr vert="horz" wrap="square" lIns="0" tIns="12700" rIns="0" bIns="0" rtlCol="0">
                <a:spAutoFit/>
              </a:bodyPr>
              <a:lstStyle/>
              <a:p>
                <a:pPr marL="12700">
                  <a:lnSpc>
                    <a:spcPct val="100000"/>
                  </a:lnSpc>
                  <a:spcBef>
                    <a:spcPts val="100"/>
                  </a:spcBef>
                </a:pPr>
                <a:r>
                  <a:rPr sz="2400" b="0" spc="1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0</a:t>
                </a:r>
                <a:r>
                  <a:rPr lang="en-US" sz="2400" b="0" spc="1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2</a:t>
                </a:r>
              </a:p>
            </p:txBody>
          </p:sp>
        </p:grpSp>
      </p:grpSp>
      <p:grpSp>
        <p:nvGrpSpPr>
          <p:cNvPr id="61" name="组合 60"/>
          <p:cNvGrpSpPr/>
          <p:nvPr/>
        </p:nvGrpSpPr>
        <p:grpSpPr>
          <a:xfrm>
            <a:off x="7734007" y="4311015"/>
            <a:ext cx="3127375" cy="575945"/>
            <a:chOff x="7378" y="2299"/>
            <a:chExt cx="4925" cy="907"/>
          </a:xfrm>
        </p:grpSpPr>
        <p:sp>
          <p:nvSpPr>
            <p:cNvPr id="62" name="object 33"/>
            <p:cNvSpPr txBox="1"/>
            <p:nvPr/>
          </p:nvSpPr>
          <p:spPr>
            <a:xfrm>
              <a:off x="9038" y="2500"/>
              <a:ext cx="3265" cy="504"/>
            </a:xfrm>
            <a:prstGeom prst="rect">
              <a:avLst/>
            </a:prstGeom>
          </p:spPr>
          <p:txBody>
            <a:bodyPr vert="horz" wrap="square" lIns="0" tIns="12700" rIns="0" bIns="0" rtlCol="0">
              <a:spAutoFit/>
            </a:bodyPr>
            <a:lstStyle/>
            <a:p>
              <a:pPr marL="12700">
                <a:lnSpc>
                  <a:spcPct val="100000"/>
                </a:lnSpc>
                <a:spcBef>
                  <a:spcPts val="100"/>
                </a:spcBef>
              </a:pPr>
              <a:r>
                <a:rPr lang="zh-CN" sz="20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货物申报管理系统</a:t>
              </a:r>
            </a:p>
          </p:txBody>
        </p:sp>
        <p:grpSp>
          <p:nvGrpSpPr>
            <p:cNvPr id="63" name="组合 62"/>
            <p:cNvGrpSpPr/>
            <p:nvPr/>
          </p:nvGrpSpPr>
          <p:grpSpPr>
            <a:xfrm>
              <a:off x="7378" y="2299"/>
              <a:ext cx="907" cy="907"/>
              <a:chOff x="7378" y="2299"/>
              <a:chExt cx="907" cy="907"/>
            </a:xfrm>
          </p:grpSpPr>
          <p:sp>
            <p:nvSpPr>
              <p:cNvPr id="64" name="object 18"/>
              <p:cNvSpPr/>
              <p:nvPr/>
            </p:nvSpPr>
            <p:spPr>
              <a:xfrm>
                <a:off x="7378" y="2299"/>
                <a:ext cx="907" cy="907"/>
              </a:xfrm>
              <a:prstGeom prst="roundRect">
                <a:avLst/>
              </a:prstGeom>
              <a:blipFill rotWithShape="1">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5" name="object 29"/>
              <p:cNvSpPr txBox="1"/>
              <p:nvPr/>
            </p:nvSpPr>
            <p:spPr>
              <a:xfrm>
                <a:off x="7516" y="2444"/>
                <a:ext cx="631" cy="601"/>
              </a:xfrm>
              <a:prstGeom prst="rect">
                <a:avLst/>
              </a:prstGeom>
            </p:spPr>
            <p:txBody>
              <a:bodyPr vert="horz" wrap="square" lIns="0" tIns="12700" rIns="0" bIns="0" rtlCol="0">
                <a:spAutoFit/>
              </a:bodyPr>
              <a:lstStyle/>
              <a:p>
                <a:pPr marL="12700">
                  <a:lnSpc>
                    <a:spcPct val="100000"/>
                  </a:lnSpc>
                  <a:spcBef>
                    <a:spcPts val="100"/>
                  </a:spcBef>
                </a:pPr>
                <a:r>
                  <a:rPr sz="2400" b="0" spc="1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0</a:t>
                </a:r>
                <a:r>
                  <a:rPr lang="en-US" sz="2400" b="0" spc="1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3</a:t>
                </a:r>
              </a:p>
            </p:txBody>
          </p:sp>
        </p:grpSp>
      </p:grpSp>
      <p:grpSp>
        <p:nvGrpSpPr>
          <p:cNvPr id="66" name="组合 65"/>
          <p:cNvGrpSpPr/>
          <p:nvPr/>
        </p:nvGrpSpPr>
        <p:grpSpPr>
          <a:xfrm>
            <a:off x="6423978" y="5426075"/>
            <a:ext cx="3127375" cy="575945"/>
            <a:chOff x="7378" y="2299"/>
            <a:chExt cx="4925" cy="907"/>
          </a:xfrm>
        </p:grpSpPr>
        <p:sp>
          <p:nvSpPr>
            <p:cNvPr id="67" name="object 33"/>
            <p:cNvSpPr txBox="1"/>
            <p:nvPr/>
          </p:nvSpPr>
          <p:spPr>
            <a:xfrm>
              <a:off x="9038" y="2500"/>
              <a:ext cx="3265" cy="504"/>
            </a:xfrm>
            <a:prstGeom prst="rect">
              <a:avLst/>
            </a:prstGeom>
          </p:spPr>
          <p:txBody>
            <a:bodyPr vert="horz" wrap="square" lIns="0" tIns="12700" rIns="0" bIns="0" rtlCol="0">
              <a:spAutoFit/>
            </a:bodyPr>
            <a:lstStyle/>
            <a:p>
              <a:pPr marL="12700">
                <a:lnSpc>
                  <a:spcPct val="100000"/>
                </a:lnSpc>
                <a:spcBef>
                  <a:spcPts val="100"/>
                </a:spcBef>
              </a:pPr>
              <a:r>
                <a:rPr lang="zh-CN" sz="200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大数据统计系统</a:t>
              </a:r>
            </a:p>
          </p:txBody>
        </p:sp>
        <p:grpSp>
          <p:nvGrpSpPr>
            <p:cNvPr id="68" name="组合 67"/>
            <p:cNvGrpSpPr/>
            <p:nvPr/>
          </p:nvGrpSpPr>
          <p:grpSpPr>
            <a:xfrm>
              <a:off x="7378" y="2299"/>
              <a:ext cx="907" cy="907"/>
              <a:chOff x="7378" y="2299"/>
              <a:chExt cx="907" cy="907"/>
            </a:xfrm>
          </p:grpSpPr>
          <p:sp>
            <p:nvSpPr>
              <p:cNvPr id="69" name="object 18"/>
              <p:cNvSpPr/>
              <p:nvPr/>
            </p:nvSpPr>
            <p:spPr>
              <a:xfrm>
                <a:off x="7378" y="2299"/>
                <a:ext cx="907" cy="907"/>
              </a:xfrm>
              <a:prstGeom prst="roundRect">
                <a:avLst/>
              </a:prstGeom>
              <a:blipFill rotWithShape="1">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0" name="object 29"/>
              <p:cNvSpPr txBox="1"/>
              <p:nvPr/>
            </p:nvSpPr>
            <p:spPr>
              <a:xfrm>
                <a:off x="7516" y="2444"/>
                <a:ext cx="631" cy="601"/>
              </a:xfrm>
              <a:prstGeom prst="rect">
                <a:avLst/>
              </a:prstGeom>
            </p:spPr>
            <p:txBody>
              <a:bodyPr vert="horz" wrap="square" lIns="0" tIns="12700" rIns="0" bIns="0" rtlCol="0">
                <a:spAutoFit/>
              </a:bodyPr>
              <a:lstStyle/>
              <a:p>
                <a:pPr marL="12700">
                  <a:lnSpc>
                    <a:spcPct val="100000"/>
                  </a:lnSpc>
                  <a:spcBef>
                    <a:spcPts val="100"/>
                  </a:spcBef>
                </a:pPr>
                <a:r>
                  <a:rPr sz="2400" b="0" spc="1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0</a:t>
                </a:r>
                <a:r>
                  <a:rPr lang="en-US" sz="2400" b="0" spc="1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4</a:t>
                </a:r>
              </a:p>
            </p:txBody>
          </p:sp>
        </p:grpSp>
      </p:grpSp>
      <p:sp>
        <p:nvSpPr>
          <p:cNvPr id="72" name="文本框 71"/>
          <p:cNvSpPr txBox="1"/>
          <p:nvPr/>
        </p:nvSpPr>
        <p:spPr>
          <a:xfrm>
            <a:off x="550163" y="4373868"/>
            <a:ext cx="5273675" cy="1670073"/>
          </a:xfrm>
          <a:prstGeom prst="rect">
            <a:avLst/>
          </a:prstGeom>
          <a:noFill/>
          <a:ln w="12700" cmpd="sng">
            <a:noFill/>
            <a:prstDash val="sysDash"/>
          </a:ln>
        </p:spPr>
        <p:txBody>
          <a:bodyPr wrap="square" rtlCol="0">
            <a:spAutoFit/>
          </a:bodyPr>
          <a:lstStyle/>
          <a:p>
            <a:pPr indent="360363" algn="just" fontAlgn="auto">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本平台围绕“人-货-店”的思路展开，将商户和管理方通过货物和商铺联结起来，完成本平台所有功能间的数据沟通，形成业务闭环。</a:t>
            </a:r>
          </a:p>
          <a:p>
            <a:pPr indent="360363" algn="just" fontAlgn="auto">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本平台现阶段计划包含入口终端：PC端网站，APP端，公众号端，小程序端。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807210" y="1549400"/>
            <a:ext cx="8484235" cy="794898"/>
          </a:xfrm>
          <a:prstGeom prst="rect">
            <a:avLst/>
          </a:prstGeom>
        </p:spPr>
        <p:txBody>
          <a:bodyPr vert="horz" wrap="square" lIns="0" tIns="12700" rIns="0" bIns="0" rtlCol="0">
            <a:spAutoFit/>
          </a:bodyPr>
          <a:lstStyle/>
          <a:p>
            <a:pPr marL="12700" marR="5080">
              <a:lnSpc>
                <a:spcPct val="150000"/>
              </a:lnSpc>
              <a:spcBef>
                <a:spcPts val="100"/>
              </a:spcBef>
            </a:pPr>
            <a:r>
              <a:rPr sz="1800" b="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本模块系统主要包含两个子模块：商户入口、管理员入口，涉及PC端页面，APP端，面向市场商户以及市场管理人员。</a:t>
            </a:r>
          </a:p>
        </p:txBody>
      </p:sp>
      <p:sp>
        <p:nvSpPr>
          <p:cNvPr id="31" name="object 31"/>
          <p:cNvSpPr txBox="1">
            <a:spLocks noGrp="1"/>
          </p:cNvSpPr>
          <p:nvPr>
            <p:ph type="title" idx="4294967295"/>
          </p:nvPr>
        </p:nvSpPr>
        <p:spPr>
          <a:xfrm>
            <a:off x="3810000" y="392113"/>
            <a:ext cx="4902200" cy="442912"/>
          </a:xfrm>
          <a:prstGeom prst="rect">
            <a:avLst/>
          </a:prstGeom>
        </p:spPr>
        <p:txBody>
          <a:bodyPr vert="horz" wrap="square" lIns="0" tIns="12065" rIns="0" bIns="0" rtlCol="0">
            <a:spAutoFit/>
          </a:bodyPr>
          <a:lstStyle/>
          <a:p>
            <a:pPr algn="ctr" rtl="0"/>
            <a:r>
              <a:rPr sz="2800" kern="1200" dirty="0">
                <a:solidFill>
                  <a:srgbClr val="017ACF"/>
                </a:solidFill>
              </a:rPr>
              <a:t>农批市场管理平台</a:t>
            </a:r>
            <a:r>
              <a:rPr lang="zh-CN" altLang="en-US" sz="2800" kern="1200" dirty="0">
                <a:solidFill>
                  <a:srgbClr val="017ACF"/>
                </a:solidFill>
              </a:rPr>
              <a:t>（商户入口）</a:t>
            </a:r>
          </a:p>
        </p:txBody>
      </p:sp>
      <p:sp>
        <p:nvSpPr>
          <p:cNvPr id="43" name="Freeform: Shape 17"/>
          <p:cNvSpPr/>
          <p:nvPr/>
        </p:nvSpPr>
        <p:spPr bwMode="auto">
          <a:xfrm>
            <a:off x="5108393" y="1549400"/>
            <a:ext cx="1328602" cy="1005026"/>
          </a:xfrm>
          <a:custGeom>
            <a:avLst/>
            <a:gdLst>
              <a:gd name="T0" fmla="*/ 0 w 1745"/>
              <a:gd name="T1" fmla="*/ 1320 h 1320"/>
              <a:gd name="T2" fmla="*/ 1498 w 1745"/>
              <a:gd name="T3" fmla="*/ 1320 h 1320"/>
              <a:gd name="T4" fmla="*/ 1745 w 1745"/>
              <a:gd name="T5" fmla="*/ 1072 h 1320"/>
              <a:gd name="T6" fmla="*/ 1745 w 1745"/>
              <a:gd name="T7" fmla="*/ 248 h 1320"/>
              <a:gd name="T8" fmla="*/ 1498 w 1745"/>
              <a:gd name="T9" fmla="*/ 0 h 1320"/>
              <a:gd name="T10" fmla="*/ 0 w 1745"/>
              <a:gd name="T11" fmla="*/ 0 h 1320"/>
              <a:gd name="T12" fmla="*/ 0 w 1745"/>
              <a:gd name="T13" fmla="*/ 1320 h 1320"/>
            </a:gdLst>
            <a:ahLst/>
            <a:cxnLst>
              <a:cxn ang="0">
                <a:pos x="T0" y="T1"/>
              </a:cxn>
              <a:cxn ang="0">
                <a:pos x="T2" y="T3"/>
              </a:cxn>
              <a:cxn ang="0">
                <a:pos x="T4" y="T5"/>
              </a:cxn>
              <a:cxn ang="0">
                <a:pos x="T6" y="T7"/>
              </a:cxn>
              <a:cxn ang="0">
                <a:pos x="T8" y="T9"/>
              </a:cxn>
              <a:cxn ang="0">
                <a:pos x="T10" y="T11"/>
              </a:cxn>
              <a:cxn ang="0">
                <a:pos x="T12" y="T13"/>
              </a:cxn>
            </a:cxnLst>
            <a:rect l="0" t="0" r="r" b="b"/>
            <a:pathLst>
              <a:path w="1745" h="1320">
                <a:moveTo>
                  <a:pt x="0" y="1320"/>
                </a:moveTo>
                <a:lnTo>
                  <a:pt x="1498" y="1320"/>
                </a:lnTo>
                <a:cubicBezTo>
                  <a:pt x="1634" y="1320"/>
                  <a:pt x="1745" y="1209"/>
                  <a:pt x="1745" y="1072"/>
                </a:cubicBezTo>
                <a:lnTo>
                  <a:pt x="1745" y="248"/>
                </a:lnTo>
                <a:cubicBezTo>
                  <a:pt x="1745" y="111"/>
                  <a:pt x="1634" y="0"/>
                  <a:pt x="1498" y="0"/>
                </a:cubicBezTo>
                <a:lnTo>
                  <a:pt x="0" y="0"/>
                </a:lnTo>
                <a:lnTo>
                  <a:pt x="0" y="1320"/>
                </a:lnTo>
              </a:path>
            </a:pathLst>
          </a:custGeom>
          <a:blipFill rotWithShape="1">
            <a:blip r:embed="rId2"/>
            <a:stretch>
              <a:fillRect/>
            </a:stretch>
          </a:blipFill>
          <a:ln>
            <a:noFill/>
          </a:ln>
        </p:spPr>
        <p:txBody>
          <a:bodyPr anchor="ctr"/>
          <a:lstStyle/>
          <a:p>
            <a:pPr algn="ctr"/>
            <a:endParaRPr sz="2400" dirty="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44" name="Freeform: Shape 18"/>
          <p:cNvSpPr/>
          <p:nvPr/>
        </p:nvSpPr>
        <p:spPr bwMode="auto">
          <a:xfrm>
            <a:off x="3333750" y="1549400"/>
            <a:ext cx="1774643" cy="2306955"/>
          </a:xfrm>
          <a:custGeom>
            <a:avLst/>
            <a:gdLst>
              <a:gd name="T0" fmla="*/ 1118 w 1118"/>
              <a:gd name="T1" fmla="*/ 0 h 1453"/>
              <a:gd name="T2" fmla="*/ 0 w 1118"/>
              <a:gd name="T3" fmla="*/ 1453 h 1453"/>
              <a:gd name="T4" fmla="*/ 1118 w 1118"/>
              <a:gd name="T5" fmla="*/ 633 h 1453"/>
              <a:gd name="T6" fmla="*/ 1118 w 1118"/>
              <a:gd name="T7" fmla="*/ 0 h 1453"/>
            </a:gdLst>
            <a:ahLst/>
            <a:cxnLst>
              <a:cxn ang="0">
                <a:pos x="T0" y="T1"/>
              </a:cxn>
              <a:cxn ang="0">
                <a:pos x="T2" y="T3"/>
              </a:cxn>
              <a:cxn ang="0">
                <a:pos x="T4" y="T5"/>
              </a:cxn>
              <a:cxn ang="0">
                <a:pos x="T6" y="T7"/>
              </a:cxn>
            </a:cxnLst>
            <a:rect l="0" t="0" r="r" b="b"/>
            <a:pathLst>
              <a:path w="1118" h="1453">
                <a:moveTo>
                  <a:pt x="1118" y="0"/>
                </a:moveTo>
                <a:lnTo>
                  <a:pt x="0" y="1453"/>
                </a:lnTo>
                <a:lnTo>
                  <a:pt x="1118" y="633"/>
                </a:lnTo>
                <a:lnTo>
                  <a:pt x="1118" y="0"/>
                </a:lnTo>
                <a:close/>
              </a:path>
            </a:pathLst>
          </a:custGeom>
          <a:blipFill rotWithShape="1">
            <a:blip r:embed="rId2"/>
            <a:stretch>
              <a:fillRect/>
            </a:stretch>
          </a:blipFill>
          <a:ln>
            <a:noFill/>
          </a:ln>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41" name="Freeform: Shape 20"/>
          <p:cNvSpPr/>
          <p:nvPr/>
        </p:nvSpPr>
        <p:spPr bwMode="auto">
          <a:xfrm>
            <a:off x="5108393" y="2703830"/>
            <a:ext cx="1328602" cy="1004888"/>
          </a:xfrm>
          <a:custGeom>
            <a:avLst/>
            <a:gdLst>
              <a:gd name="T0" fmla="*/ 0 w 1745"/>
              <a:gd name="T1" fmla="*/ 1319 h 1319"/>
              <a:gd name="T2" fmla="*/ 1498 w 1745"/>
              <a:gd name="T3" fmla="*/ 1319 h 1319"/>
              <a:gd name="T4" fmla="*/ 1745 w 1745"/>
              <a:gd name="T5" fmla="*/ 1071 h 1319"/>
              <a:gd name="T6" fmla="*/ 1745 w 1745"/>
              <a:gd name="T7" fmla="*/ 247 h 1319"/>
              <a:gd name="T8" fmla="*/ 1498 w 1745"/>
              <a:gd name="T9" fmla="*/ 0 h 1319"/>
              <a:gd name="T10" fmla="*/ 0 w 1745"/>
              <a:gd name="T11" fmla="*/ 0 h 1319"/>
              <a:gd name="T12" fmla="*/ 0 w 1745"/>
              <a:gd name="T13" fmla="*/ 1319 h 1319"/>
            </a:gdLst>
            <a:ahLst/>
            <a:cxnLst>
              <a:cxn ang="0">
                <a:pos x="T0" y="T1"/>
              </a:cxn>
              <a:cxn ang="0">
                <a:pos x="T2" y="T3"/>
              </a:cxn>
              <a:cxn ang="0">
                <a:pos x="T4" y="T5"/>
              </a:cxn>
              <a:cxn ang="0">
                <a:pos x="T6" y="T7"/>
              </a:cxn>
              <a:cxn ang="0">
                <a:pos x="T8" y="T9"/>
              </a:cxn>
              <a:cxn ang="0">
                <a:pos x="T10" y="T11"/>
              </a:cxn>
              <a:cxn ang="0">
                <a:pos x="T12" y="T13"/>
              </a:cxn>
            </a:cxnLst>
            <a:rect l="0" t="0" r="r" b="b"/>
            <a:pathLst>
              <a:path w="1745" h="1319">
                <a:moveTo>
                  <a:pt x="0" y="1319"/>
                </a:moveTo>
                <a:lnTo>
                  <a:pt x="1498" y="1319"/>
                </a:lnTo>
                <a:cubicBezTo>
                  <a:pt x="1634" y="1319"/>
                  <a:pt x="1745" y="1208"/>
                  <a:pt x="1745" y="1071"/>
                </a:cubicBezTo>
                <a:lnTo>
                  <a:pt x="1745" y="247"/>
                </a:lnTo>
                <a:cubicBezTo>
                  <a:pt x="1745" y="110"/>
                  <a:pt x="1634" y="0"/>
                  <a:pt x="1498" y="0"/>
                </a:cubicBezTo>
                <a:lnTo>
                  <a:pt x="0" y="0"/>
                </a:lnTo>
                <a:lnTo>
                  <a:pt x="0" y="1319"/>
                </a:lnTo>
              </a:path>
            </a:pathLst>
          </a:custGeom>
          <a:blipFill rotWithShape="1">
            <a:blip r:embed="rId2"/>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42" name="Freeform: Shape 21"/>
          <p:cNvSpPr/>
          <p:nvPr/>
        </p:nvSpPr>
        <p:spPr bwMode="auto">
          <a:xfrm>
            <a:off x="3333750" y="2703830"/>
            <a:ext cx="1774643" cy="1152525"/>
          </a:xfrm>
          <a:custGeom>
            <a:avLst/>
            <a:gdLst>
              <a:gd name="T0" fmla="*/ 1118 w 1118"/>
              <a:gd name="T1" fmla="*/ 0 h 726"/>
              <a:gd name="T2" fmla="*/ 0 w 1118"/>
              <a:gd name="T3" fmla="*/ 726 h 726"/>
              <a:gd name="T4" fmla="*/ 1118 w 1118"/>
              <a:gd name="T5" fmla="*/ 633 h 726"/>
              <a:gd name="T6" fmla="*/ 1118 w 1118"/>
              <a:gd name="T7" fmla="*/ 0 h 726"/>
            </a:gdLst>
            <a:ahLst/>
            <a:cxnLst>
              <a:cxn ang="0">
                <a:pos x="T0" y="T1"/>
              </a:cxn>
              <a:cxn ang="0">
                <a:pos x="T2" y="T3"/>
              </a:cxn>
              <a:cxn ang="0">
                <a:pos x="T4" y="T5"/>
              </a:cxn>
              <a:cxn ang="0">
                <a:pos x="T6" y="T7"/>
              </a:cxn>
            </a:cxnLst>
            <a:rect l="0" t="0" r="r" b="b"/>
            <a:pathLst>
              <a:path w="1118" h="726">
                <a:moveTo>
                  <a:pt x="1118" y="0"/>
                </a:moveTo>
                <a:lnTo>
                  <a:pt x="0" y="726"/>
                </a:lnTo>
                <a:lnTo>
                  <a:pt x="1118" y="633"/>
                </a:lnTo>
                <a:lnTo>
                  <a:pt x="1118" y="0"/>
                </a:lnTo>
                <a:close/>
              </a:path>
            </a:pathLst>
          </a:custGeom>
          <a:blipFill rotWithShape="1">
            <a:blip r:embed="rId2"/>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39" name="Freeform: Shape 23"/>
          <p:cNvSpPr/>
          <p:nvPr/>
        </p:nvSpPr>
        <p:spPr bwMode="auto">
          <a:xfrm>
            <a:off x="5108393" y="3856355"/>
            <a:ext cx="1328602" cy="1005205"/>
          </a:xfrm>
          <a:custGeom>
            <a:avLst/>
            <a:gdLst>
              <a:gd name="T0" fmla="*/ 0 w 1745"/>
              <a:gd name="T1" fmla="*/ 1319 h 1319"/>
              <a:gd name="T2" fmla="*/ 1498 w 1745"/>
              <a:gd name="T3" fmla="*/ 1319 h 1319"/>
              <a:gd name="T4" fmla="*/ 1745 w 1745"/>
              <a:gd name="T5" fmla="*/ 1071 h 1319"/>
              <a:gd name="T6" fmla="*/ 1745 w 1745"/>
              <a:gd name="T7" fmla="*/ 247 h 1319"/>
              <a:gd name="T8" fmla="*/ 1498 w 1745"/>
              <a:gd name="T9" fmla="*/ 0 h 1319"/>
              <a:gd name="T10" fmla="*/ 0 w 1745"/>
              <a:gd name="T11" fmla="*/ 0 h 1319"/>
              <a:gd name="T12" fmla="*/ 0 w 1745"/>
              <a:gd name="T13" fmla="*/ 1319 h 1319"/>
            </a:gdLst>
            <a:ahLst/>
            <a:cxnLst>
              <a:cxn ang="0">
                <a:pos x="T0" y="T1"/>
              </a:cxn>
              <a:cxn ang="0">
                <a:pos x="T2" y="T3"/>
              </a:cxn>
              <a:cxn ang="0">
                <a:pos x="T4" y="T5"/>
              </a:cxn>
              <a:cxn ang="0">
                <a:pos x="T6" y="T7"/>
              </a:cxn>
              <a:cxn ang="0">
                <a:pos x="T8" y="T9"/>
              </a:cxn>
              <a:cxn ang="0">
                <a:pos x="T10" y="T11"/>
              </a:cxn>
              <a:cxn ang="0">
                <a:pos x="T12" y="T13"/>
              </a:cxn>
            </a:cxnLst>
            <a:rect l="0" t="0" r="r" b="b"/>
            <a:pathLst>
              <a:path w="1745" h="1319">
                <a:moveTo>
                  <a:pt x="0" y="1319"/>
                </a:moveTo>
                <a:lnTo>
                  <a:pt x="1498" y="1319"/>
                </a:lnTo>
                <a:cubicBezTo>
                  <a:pt x="1634" y="1319"/>
                  <a:pt x="1745" y="1208"/>
                  <a:pt x="1745" y="1071"/>
                </a:cubicBezTo>
                <a:lnTo>
                  <a:pt x="1745" y="247"/>
                </a:lnTo>
                <a:cubicBezTo>
                  <a:pt x="1745" y="111"/>
                  <a:pt x="1634" y="0"/>
                  <a:pt x="1498" y="0"/>
                </a:cubicBezTo>
                <a:lnTo>
                  <a:pt x="0" y="0"/>
                </a:lnTo>
                <a:lnTo>
                  <a:pt x="0" y="1319"/>
                </a:lnTo>
              </a:path>
            </a:pathLst>
          </a:custGeom>
          <a:blipFill rotWithShape="1">
            <a:blip r:embed="rId2"/>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40" name="Freeform: Shape 24"/>
          <p:cNvSpPr/>
          <p:nvPr/>
        </p:nvSpPr>
        <p:spPr bwMode="auto">
          <a:xfrm>
            <a:off x="3333750" y="3856355"/>
            <a:ext cx="1774643" cy="1005205"/>
          </a:xfrm>
          <a:custGeom>
            <a:avLst/>
            <a:gdLst>
              <a:gd name="T0" fmla="*/ 1118 w 1118"/>
              <a:gd name="T1" fmla="*/ 0 h 633"/>
              <a:gd name="T2" fmla="*/ 0 w 1118"/>
              <a:gd name="T3" fmla="*/ 0 h 633"/>
              <a:gd name="T4" fmla="*/ 1118 w 1118"/>
              <a:gd name="T5" fmla="*/ 633 h 633"/>
              <a:gd name="T6" fmla="*/ 1118 w 1118"/>
              <a:gd name="T7" fmla="*/ 0 h 633"/>
            </a:gdLst>
            <a:ahLst/>
            <a:cxnLst>
              <a:cxn ang="0">
                <a:pos x="T0" y="T1"/>
              </a:cxn>
              <a:cxn ang="0">
                <a:pos x="T2" y="T3"/>
              </a:cxn>
              <a:cxn ang="0">
                <a:pos x="T4" y="T5"/>
              </a:cxn>
              <a:cxn ang="0">
                <a:pos x="T6" y="T7"/>
              </a:cxn>
            </a:cxnLst>
            <a:rect l="0" t="0" r="r" b="b"/>
            <a:pathLst>
              <a:path w="1118" h="633">
                <a:moveTo>
                  <a:pt x="1118" y="0"/>
                </a:moveTo>
                <a:lnTo>
                  <a:pt x="0" y="0"/>
                </a:lnTo>
                <a:lnTo>
                  <a:pt x="1118" y="633"/>
                </a:lnTo>
                <a:lnTo>
                  <a:pt x="1118" y="0"/>
                </a:lnTo>
                <a:close/>
              </a:path>
            </a:pathLst>
          </a:custGeom>
          <a:blipFill rotWithShape="1">
            <a:blip r:embed="rId2"/>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37" name="Freeform: Shape 26"/>
          <p:cNvSpPr/>
          <p:nvPr/>
        </p:nvSpPr>
        <p:spPr bwMode="auto">
          <a:xfrm>
            <a:off x="5108393" y="5010467"/>
            <a:ext cx="1328602" cy="1004888"/>
          </a:xfrm>
          <a:custGeom>
            <a:avLst/>
            <a:gdLst>
              <a:gd name="T0" fmla="*/ 0 w 1745"/>
              <a:gd name="T1" fmla="*/ 1319 h 1319"/>
              <a:gd name="T2" fmla="*/ 1498 w 1745"/>
              <a:gd name="T3" fmla="*/ 1319 h 1319"/>
              <a:gd name="T4" fmla="*/ 1745 w 1745"/>
              <a:gd name="T5" fmla="*/ 1071 h 1319"/>
              <a:gd name="T6" fmla="*/ 1745 w 1745"/>
              <a:gd name="T7" fmla="*/ 248 h 1319"/>
              <a:gd name="T8" fmla="*/ 1498 w 1745"/>
              <a:gd name="T9" fmla="*/ 0 h 1319"/>
              <a:gd name="T10" fmla="*/ 0 w 1745"/>
              <a:gd name="T11" fmla="*/ 0 h 1319"/>
              <a:gd name="T12" fmla="*/ 0 w 1745"/>
              <a:gd name="T13" fmla="*/ 1319 h 1319"/>
            </a:gdLst>
            <a:ahLst/>
            <a:cxnLst>
              <a:cxn ang="0">
                <a:pos x="T0" y="T1"/>
              </a:cxn>
              <a:cxn ang="0">
                <a:pos x="T2" y="T3"/>
              </a:cxn>
              <a:cxn ang="0">
                <a:pos x="T4" y="T5"/>
              </a:cxn>
              <a:cxn ang="0">
                <a:pos x="T6" y="T7"/>
              </a:cxn>
              <a:cxn ang="0">
                <a:pos x="T8" y="T9"/>
              </a:cxn>
              <a:cxn ang="0">
                <a:pos x="T10" y="T11"/>
              </a:cxn>
              <a:cxn ang="0">
                <a:pos x="T12" y="T13"/>
              </a:cxn>
            </a:cxnLst>
            <a:rect l="0" t="0" r="r" b="b"/>
            <a:pathLst>
              <a:path w="1745" h="1319">
                <a:moveTo>
                  <a:pt x="0" y="1319"/>
                </a:moveTo>
                <a:lnTo>
                  <a:pt x="1498" y="1319"/>
                </a:lnTo>
                <a:cubicBezTo>
                  <a:pt x="1634" y="1319"/>
                  <a:pt x="1745" y="1208"/>
                  <a:pt x="1745" y="1071"/>
                </a:cubicBezTo>
                <a:lnTo>
                  <a:pt x="1745" y="248"/>
                </a:lnTo>
                <a:cubicBezTo>
                  <a:pt x="1745" y="111"/>
                  <a:pt x="1634" y="0"/>
                  <a:pt x="1498" y="0"/>
                </a:cubicBezTo>
                <a:lnTo>
                  <a:pt x="0" y="0"/>
                </a:lnTo>
                <a:lnTo>
                  <a:pt x="0" y="1319"/>
                </a:lnTo>
              </a:path>
            </a:pathLst>
          </a:custGeom>
          <a:blipFill rotWithShape="1">
            <a:blip r:embed="rId2"/>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38" name="Freeform: Shape 27"/>
          <p:cNvSpPr/>
          <p:nvPr/>
        </p:nvSpPr>
        <p:spPr bwMode="auto">
          <a:xfrm>
            <a:off x="3333750" y="3856355"/>
            <a:ext cx="1774643" cy="2158999"/>
          </a:xfrm>
          <a:custGeom>
            <a:avLst/>
            <a:gdLst>
              <a:gd name="T0" fmla="*/ 1118 w 1118"/>
              <a:gd name="T1" fmla="*/ 727 h 1360"/>
              <a:gd name="T2" fmla="*/ 0 w 1118"/>
              <a:gd name="T3" fmla="*/ 0 h 1360"/>
              <a:gd name="T4" fmla="*/ 1118 w 1118"/>
              <a:gd name="T5" fmla="*/ 1360 h 1360"/>
              <a:gd name="T6" fmla="*/ 1118 w 1118"/>
              <a:gd name="T7" fmla="*/ 727 h 1360"/>
            </a:gdLst>
            <a:ahLst/>
            <a:cxnLst>
              <a:cxn ang="0">
                <a:pos x="T0" y="T1"/>
              </a:cxn>
              <a:cxn ang="0">
                <a:pos x="T2" y="T3"/>
              </a:cxn>
              <a:cxn ang="0">
                <a:pos x="T4" y="T5"/>
              </a:cxn>
              <a:cxn ang="0">
                <a:pos x="T6" y="T7"/>
              </a:cxn>
            </a:cxnLst>
            <a:rect l="0" t="0" r="r" b="b"/>
            <a:pathLst>
              <a:path w="1118" h="1360">
                <a:moveTo>
                  <a:pt x="1118" y="727"/>
                </a:moveTo>
                <a:lnTo>
                  <a:pt x="0" y="0"/>
                </a:lnTo>
                <a:lnTo>
                  <a:pt x="1118" y="1360"/>
                </a:lnTo>
                <a:lnTo>
                  <a:pt x="1118" y="727"/>
                </a:lnTo>
                <a:close/>
              </a:path>
            </a:pathLst>
          </a:custGeom>
          <a:blipFill rotWithShape="1">
            <a:blip r:embed="rId2"/>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17" name="Freeform: Shape 28"/>
          <p:cNvSpPr/>
          <p:nvPr/>
        </p:nvSpPr>
        <p:spPr bwMode="auto">
          <a:xfrm>
            <a:off x="5588977" y="5357642"/>
            <a:ext cx="38227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bg1"/>
          </a:solidFill>
          <a:ln>
            <a:noFill/>
          </a:ln>
          <a:effec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18" name="Freeform: Shape 29"/>
          <p:cNvSpPr/>
          <p:nvPr/>
        </p:nvSpPr>
        <p:spPr bwMode="auto">
          <a:xfrm>
            <a:off x="5590247" y="1821327"/>
            <a:ext cx="38100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19" name="Freeform: Shape 30"/>
          <p:cNvSpPr/>
          <p:nvPr/>
        </p:nvSpPr>
        <p:spPr bwMode="auto">
          <a:xfrm>
            <a:off x="5588977" y="3041162"/>
            <a:ext cx="382270" cy="382905"/>
          </a:xfrm>
          <a:custGeom>
            <a:avLst/>
            <a:gdLst>
              <a:gd name="T0" fmla="*/ 10785 w 21570"/>
              <a:gd name="T1" fmla="*/ 10800 h 21600"/>
              <a:gd name="T2" fmla="*/ 10785 w 21570"/>
              <a:gd name="T3" fmla="*/ 10800 h 21600"/>
              <a:gd name="T4" fmla="*/ 10785 w 21570"/>
              <a:gd name="T5" fmla="*/ 10800 h 21600"/>
              <a:gd name="T6" fmla="*/ 10785 w 21570"/>
              <a:gd name="T7" fmla="*/ 10800 h 21600"/>
            </a:gdLst>
            <a:ahLst/>
            <a:cxnLst>
              <a:cxn ang="0">
                <a:pos x="T0" y="T1"/>
              </a:cxn>
              <a:cxn ang="0">
                <a:pos x="T2" y="T3"/>
              </a:cxn>
              <a:cxn ang="0">
                <a:pos x="T4" y="T5"/>
              </a:cxn>
              <a:cxn ang="0">
                <a:pos x="T6" y="T7"/>
              </a:cxn>
            </a:cxnLst>
            <a:rect l="0" t="0" r="r" b="b"/>
            <a:pathLst>
              <a:path w="21570" h="21600">
                <a:moveTo>
                  <a:pt x="1132" y="0"/>
                </a:moveTo>
                <a:cubicBezTo>
                  <a:pt x="3894" y="146"/>
                  <a:pt x="6483" y="774"/>
                  <a:pt x="8906" y="1888"/>
                </a:cubicBezTo>
                <a:cubicBezTo>
                  <a:pt x="11328" y="2999"/>
                  <a:pt x="13449" y="4470"/>
                  <a:pt x="15274" y="6296"/>
                </a:cubicBezTo>
                <a:cubicBezTo>
                  <a:pt x="17102" y="8124"/>
                  <a:pt x="18568" y="10251"/>
                  <a:pt x="19671" y="12678"/>
                </a:cubicBezTo>
                <a:cubicBezTo>
                  <a:pt x="20778" y="15102"/>
                  <a:pt x="21407" y="17699"/>
                  <a:pt x="21562" y="20465"/>
                </a:cubicBezTo>
                <a:cubicBezTo>
                  <a:pt x="21600" y="20750"/>
                  <a:pt x="21493" y="21012"/>
                  <a:pt x="21246" y="21251"/>
                </a:cubicBezTo>
                <a:cubicBezTo>
                  <a:pt x="21036" y="21482"/>
                  <a:pt x="20783" y="21597"/>
                  <a:pt x="20487" y="21597"/>
                </a:cubicBezTo>
                <a:lnTo>
                  <a:pt x="18315" y="21597"/>
                </a:lnTo>
                <a:cubicBezTo>
                  <a:pt x="18033" y="21597"/>
                  <a:pt x="17783" y="21496"/>
                  <a:pt x="17579" y="21297"/>
                </a:cubicBezTo>
                <a:cubicBezTo>
                  <a:pt x="17372" y="21102"/>
                  <a:pt x="17260" y="20860"/>
                  <a:pt x="17243" y="20575"/>
                </a:cubicBezTo>
                <a:cubicBezTo>
                  <a:pt x="17113" y="18390"/>
                  <a:pt x="16608" y="16340"/>
                  <a:pt x="15728" y="14423"/>
                </a:cubicBezTo>
                <a:cubicBezTo>
                  <a:pt x="14849" y="12505"/>
                  <a:pt x="13679" y="10818"/>
                  <a:pt x="12219" y="9356"/>
                </a:cubicBezTo>
                <a:cubicBezTo>
                  <a:pt x="10762" y="7896"/>
                  <a:pt x="9072" y="6725"/>
                  <a:pt x="7155" y="5841"/>
                </a:cubicBezTo>
                <a:cubicBezTo>
                  <a:pt x="5239" y="4963"/>
                  <a:pt x="3192" y="4456"/>
                  <a:pt x="1020" y="4326"/>
                </a:cubicBezTo>
                <a:cubicBezTo>
                  <a:pt x="735" y="4309"/>
                  <a:pt x="494" y="4194"/>
                  <a:pt x="298" y="3990"/>
                </a:cubicBezTo>
                <a:cubicBezTo>
                  <a:pt x="100" y="3782"/>
                  <a:pt x="0" y="3535"/>
                  <a:pt x="0" y="3253"/>
                </a:cubicBezTo>
                <a:lnTo>
                  <a:pt x="0" y="1073"/>
                </a:lnTo>
                <a:cubicBezTo>
                  <a:pt x="0" y="768"/>
                  <a:pt x="114" y="520"/>
                  <a:pt x="344" y="316"/>
                </a:cubicBezTo>
                <a:cubicBezTo>
                  <a:pt x="554" y="106"/>
                  <a:pt x="796" y="0"/>
                  <a:pt x="1074" y="0"/>
                </a:cubicBezTo>
                <a:lnTo>
                  <a:pt x="1132" y="0"/>
                </a:lnTo>
                <a:close/>
                <a:moveTo>
                  <a:pt x="1160" y="7058"/>
                </a:moveTo>
                <a:cubicBezTo>
                  <a:pt x="2931" y="7188"/>
                  <a:pt x="4592" y="7623"/>
                  <a:pt x="6147" y="8368"/>
                </a:cubicBezTo>
                <a:cubicBezTo>
                  <a:pt x="7701" y="9111"/>
                  <a:pt x="9081" y="10090"/>
                  <a:pt x="10288" y="11296"/>
                </a:cubicBezTo>
                <a:cubicBezTo>
                  <a:pt x="11492" y="12505"/>
                  <a:pt x="12466" y="13890"/>
                  <a:pt x="13205" y="15450"/>
                </a:cubicBezTo>
                <a:cubicBezTo>
                  <a:pt x="13944" y="17014"/>
                  <a:pt x="14380" y="18675"/>
                  <a:pt x="14518" y="20442"/>
                </a:cubicBezTo>
                <a:cubicBezTo>
                  <a:pt x="14556" y="20762"/>
                  <a:pt x="14458" y="21033"/>
                  <a:pt x="14228" y="21254"/>
                </a:cubicBezTo>
                <a:cubicBezTo>
                  <a:pt x="14018" y="21484"/>
                  <a:pt x="13757" y="21599"/>
                  <a:pt x="13446" y="21599"/>
                </a:cubicBezTo>
                <a:lnTo>
                  <a:pt x="11271" y="21599"/>
                </a:lnTo>
                <a:cubicBezTo>
                  <a:pt x="11004" y="21599"/>
                  <a:pt x="10768" y="21504"/>
                  <a:pt x="10564" y="21315"/>
                </a:cubicBezTo>
                <a:cubicBezTo>
                  <a:pt x="10357" y="21127"/>
                  <a:pt x="10236" y="20891"/>
                  <a:pt x="10199" y="20603"/>
                </a:cubicBezTo>
                <a:cubicBezTo>
                  <a:pt x="10087" y="19383"/>
                  <a:pt x="9774" y="18237"/>
                  <a:pt x="9256" y="17169"/>
                </a:cubicBezTo>
                <a:cubicBezTo>
                  <a:pt x="8736" y="16098"/>
                  <a:pt x="8069" y="15154"/>
                  <a:pt x="7259" y="14333"/>
                </a:cubicBezTo>
                <a:cubicBezTo>
                  <a:pt x="6440" y="13519"/>
                  <a:pt x="5497" y="12851"/>
                  <a:pt x="4428" y="12330"/>
                </a:cubicBezTo>
                <a:cubicBezTo>
                  <a:pt x="3359" y="11809"/>
                  <a:pt x="2215" y="11495"/>
                  <a:pt x="997" y="11385"/>
                </a:cubicBezTo>
                <a:cubicBezTo>
                  <a:pt x="712" y="11348"/>
                  <a:pt x="477" y="11224"/>
                  <a:pt x="290" y="11014"/>
                </a:cubicBezTo>
                <a:cubicBezTo>
                  <a:pt x="103" y="10804"/>
                  <a:pt x="5" y="10568"/>
                  <a:pt x="5" y="10311"/>
                </a:cubicBezTo>
                <a:lnTo>
                  <a:pt x="5" y="8132"/>
                </a:lnTo>
                <a:cubicBezTo>
                  <a:pt x="5" y="7812"/>
                  <a:pt x="120" y="7551"/>
                  <a:pt x="350" y="7349"/>
                </a:cubicBezTo>
                <a:cubicBezTo>
                  <a:pt x="560" y="7136"/>
                  <a:pt x="801" y="7030"/>
                  <a:pt x="1080" y="7030"/>
                </a:cubicBezTo>
                <a:cubicBezTo>
                  <a:pt x="1097" y="7030"/>
                  <a:pt x="1112" y="7035"/>
                  <a:pt x="1120" y="7044"/>
                </a:cubicBezTo>
                <a:cubicBezTo>
                  <a:pt x="1129" y="7053"/>
                  <a:pt x="1140" y="7058"/>
                  <a:pt x="1160" y="7058"/>
                </a:cubicBezTo>
                <a:moveTo>
                  <a:pt x="3250" y="15102"/>
                </a:moveTo>
                <a:cubicBezTo>
                  <a:pt x="3698" y="15102"/>
                  <a:pt x="4118" y="15188"/>
                  <a:pt x="4503" y="15361"/>
                </a:cubicBezTo>
                <a:cubicBezTo>
                  <a:pt x="4888" y="15528"/>
                  <a:pt x="5230" y="15761"/>
                  <a:pt x="5526" y="16064"/>
                </a:cubicBezTo>
                <a:cubicBezTo>
                  <a:pt x="5825" y="16363"/>
                  <a:pt x="6063" y="16706"/>
                  <a:pt x="6227" y="17085"/>
                </a:cubicBezTo>
                <a:cubicBezTo>
                  <a:pt x="6400" y="17474"/>
                  <a:pt x="6483" y="17892"/>
                  <a:pt x="6483" y="18341"/>
                </a:cubicBezTo>
                <a:cubicBezTo>
                  <a:pt x="6483" y="18793"/>
                  <a:pt x="6400" y="19219"/>
                  <a:pt x="6227" y="19616"/>
                </a:cubicBezTo>
                <a:cubicBezTo>
                  <a:pt x="6060" y="20016"/>
                  <a:pt x="5825" y="20361"/>
                  <a:pt x="5526" y="20652"/>
                </a:cubicBezTo>
                <a:cubicBezTo>
                  <a:pt x="5227" y="20940"/>
                  <a:pt x="4885" y="21168"/>
                  <a:pt x="4503" y="21340"/>
                </a:cubicBezTo>
                <a:cubicBezTo>
                  <a:pt x="4121" y="21513"/>
                  <a:pt x="3701" y="21597"/>
                  <a:pt x="3250" y="21597"/>
                </a:cubicBezTo>
                <a:cubicBezTo>
                  <a:pt x="2799" y="21597"/>
                  <a:pt x="2376" y="21513"/>
                  <a:pt x="1980" y="21340"/>
                </a:cubicBezTo>
                <a:cubicBezTo>
                  <a:pt x="1577" y="21168"/>
                  <a:pt x="1235" y="20940"/>
                  <a:pt x="948" y="20652"/>
                </a:cubicBezTo>
                <a:cubicBezTo>
                  <a:pt x="658" y="20361"/>
                  <a:pt x="428" y="20019"/>
                  <a:pt x="261" y="19622"/>
                </a:cubicBezTo>
                <a:cubicBezTo>
                  <a:pt x="89" y="19230"/>
                  <a:pt x="5" y="18801"/>
                  <a:pt x="5" y="18341"/>
                </a:cubicBezTo>
                <a:cubicBezTo>
                  <a:pt x="5" y="17891"/>
                  <a:pt x="89" y="17474"/>
                  <a:pt x="261" y="17085"/>
                </a:cubicBezTo>
                <a:cubicBezTo>
                  <a:pt x="431" y="16705"/>
                  <a:pt x="660" y="16363"/>
                  <a:pt x="948" y="16064"/>
                </a:cubicBezTo>
                <a:cubicBezTo>
                  <a:pt x="1238" y="15761"/>
                  <a:pt x="1580" y="15528"/>
                  <a:pt x="1980" y="15361"/>
                </a:cubicBezTo>
                <a:cubicBezTo>
                  <a:pt x="2379" y="15191"/>
                  <a:pt x="2801" y="15102"/>
                  <a:pt x="3250" y="15102"/>
                </a:cubicBezTo>
              </a:path>
            </a:pathLst>
          </a:custGeom>
          <a:solidFill>
            <a:schemeClr val="bg1"/>
          </a:solidFill>
          <a:ln>
            <a:noFill/>
          </a:ln>
          <a:effec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sp>
        <p:nvSpPr>
          <p:cNvPr id="20" name="Freeform: Shape 31"/>
          <p:cNvSpPr/>
          <p:nvPr/>
        </p:nvSpPr>
        <p:spPr bwMode="auto">
          <a:xfrm>
            <a:off x="5588977" y="4144792"/>
            <a:ext cx="382270" cy="381000"/>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bg1"/>
          </a:solidFill>
          <a:ln>
            <a:noFill/>
          </a:ln>
          <a:effectLst/>
        </p:spPr>
        <p:txBody>
          <a:bodyPr anchor="ctr"/>
          <a:lstStyle/>
          <a:p>
            <a:pPr algn="ctr"/>
            <a:endParaRPr sz="2400">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grpSp>
        <p:nvGrpSpPr>
          <p:cNvPr id="25" name="Group 47"/>
          <p:cNvGrpSpPr/>
          <p:nvPr/>
        </p:nvGrpSpPr>
        <p:grpSpPr>
          <a:xfrm>
            <a:off x="6781800" y="1607820"/>
            <a:ext cx="4982845" cy="897890"/>
            <a:chOff x="5574795" y="1303195"/>
            <a:chExt cx="4982845" cy="897890"/>
          </a:xfrm>
        </p:grpSpPr>
        <p:sp>
          <p:nvSpPr>
            <p:cNvPr id="35" name="TextBox 45"/>
            <p:cNvSpPr txBox="1"/>
            <p:nvPr/>
          </p:nvSpPr>
          <p:spPr>
            <a:xfrm>
              <a:off x="5574795" y="1303195"/>
              <a:ext cx="4538853" cy="362343"/>
            </a:xfrm>
            <a:prstGeom prst="rect">
              <a:avLst/>
            </a:prstGeom>
            <a:noFill/>
          </p:spPr>
          <p:txBody>
            <a:bodyPr wrap="none" anchor="ctr"/>
            <a:lstStyle/>
            <a:p>
              <a:r>
                <a:rPr lang="zh-CN" altLang="en-US" b="1" dirty="0">
                  <a:solidFill>
                    <a:schemeClr val="accent1"/>
                  </a:solidFill>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rPr>
                <a:t>商户注册</a:t>
              </a:r>
            </a:p>
          </p:txBody>
        </p:sp>
        <p:sp>
          <p:nvSpPr>
            <p:cNvPr id="36" name="Rectangle 46"/>
            <p:cNvSpPr/>
            <p:nvPr/>
          </p:nvSpPr>
          <p:spPr>
            <a:xfrm>
              <a:off x="5574795" y="1665780"/>
              <a:ext cx="4982845" cy="535305"/>
            </a:xfrm>
            <a:prstGeom prst="rect">
              <a:avLst/>
            </a:prstGeom>
          </p:spPr>
          <p:txBody>
            <a:bodyPr wrap="square"/>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rPr>
                <a:t>用户以商户身份进入平台，进行注册，完成商户实名认证。</a:t>
              </a:r>
            </a:p>
          </p:txBody>
        </p:sp>
      </p:grpSp>
      <p:grpSp>
        <p:nvGrpSpPr>
          <p:cNvPr id="26" name="Group 48"/>
          <p:cNvGrpSpPr/>
          <p:nvPr/>
        </p:nvGrpSpPr>
        <p:grpSpPr>
          <a:xfrm>
            <a:off x="6781800" y="2505710"/>
            <a:ext cx="4573270" cy="1033145"/>
            <a:chOff x="5695445" y="978036"/>
            <a:chExt cx="4573270" cy="1033145"/>
          </a:xfrm>
        </p:grpSpPr>
        <p:sp>
          <p:nvSpPr>
            <p:cNvPr id="27" name="TextBox 49"/>
            <p:cNvSpPr txBox="1"/>
            <p:nvPr/>
          </p:nvSpPr>
          <p:spPr>
            <a:xfrm>
              <a:off x="5695445" y="978036"/>
              <a:ext cx="4538853" cy="362343"/>
            </a:xfrm>
            <a:prstGeom prst="rect">
              <a:avLst/>
            </a:prstGeom>
            <a:noFill/>
          </p:spPr>
          <p:txBody>
            <a:bodyPr wrap="none" anchor="ctr"/>
            <a:lstStyle/>
            <a:p>
              <a:pPr algn="l"/>
              <a:r>
                <a:rPr lang="zh-CN" altLang="en-US" b="1">
                  <a:solidFill>
                    <a:schemeClr val="accent1"/>
                  </a:solidFill>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rPr>
                <a:t>商铺申请\注销</a:t>
              </a:r>
            </a:p>
          </p:txBody>
        </p:sp>
        <p:sp>
          <p:nvSpPr>
            <p:cNvPr id="28" name="Rectangle 50"/>
            <p:cNvSpPr/>
            <p:nvPr/>
          </p:nvSpPr>
          <p:spPr>
            <a:xfrm>
              <a:off x="5695445" y="1475876"/>
              <a:ext cx="4573270" cy="535305"/>
            </a:xfrm>
            <a:prstGeom prst="rect">
              <a:avLst/>
            </a:prstGeom>
          </p:spPr>
          <p:txBody>
            <a:bodyPr wrap="square"/>
            <a:lstStyle/>
            <a:p>
              <a:pPr algn="just">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rPr>
                <a:t>用户填写信息向管理员申请商铺，申请成功后可获得商户编号；也可在线办理商户注销手续，注销后的商铺则自动转入“空闲可被申请”状态。</a:t>
              </a:r>
            </a:p>
          </p:txBody>
        </p:sp>
      </p:grpSp>
      <p:grpSp>
        <p:nvGrpSpPr>
          <p:cNvPr id="29" name="Group 51"/>
          <p:cNvGrpSpPr/>
          <p:nvPr/>
        </p:nvGrpSpPr>
        <p:grpSpPr>
          <a:xfrm>
            <a:off x="6781800" y="3909695"/>
            <a:ext cx="4862830" cy="897890"/>
            <a:chOff x="5695445" y="1303195"/>
            <a:chExt cx="4862703" cy="897874"/>
          </a:xfrm>
        </p:grpSpPr>
        <p:sp>
          <p:nvSpPr>
            <p:cNvPr id="30" name="TextBox 52"/>
            <p:cNvSpPr txBox="1"/>
            <p:nvPr/>
          </p:nvSpPr>
          <p:spPr>
            <a:xfrm>
              <a:off x="5695445" y="1303195"/>
              <a:ext cx="4538853" cy="362343"/>
            </a:xfrm>
            <a:prstGeom prst="rect">
              <a:avLst/>
            </a:prstGeom>
            <a:noFill/>
          </p:spPr>
          <p:txBody>
            <a:bodyPr wrap="none" anchor="ctr"/>
            <a:lstStyle/>
            <a:p>
              <a:pPr algn="l"/>
              <a:r>
                <a:rPr lang="zh-CN" altLang="en-US" b="1">
                  <a:solidFill>
                    <a:schemeClr val="accent1"/>
                  </a:solidFill>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rPr>
                <a:t>线上缴费</a:t>
              </a:r>
            </a:p>
          </p:txBody>
        </p:sp>
        <p:sp>
          <p:nvSpPr>
            <p:cNvPr id="45" name="Rectangle 53"/>
            <p:cNvSpPr/>
            <p:nvPr/>
          </p:nvSpPr>
          <p:spPr>
            <a:xfrm>
              <a:off x="6019295" y="1665538"/>
              <a:ext cx="4538853" cy="535531"/>
            </a:xfrm>
            <a:prstGeom prst="rect">
              <a:avLst/>
            </a:prstGeom>
          </p:spPr>
          <p:txBody>
            <a:bodyPr wrap="square">
              <a:normAutofit fontScale="60000" lnSpcReduction="20000"/>
            </a:bodyPr>
            <a:lstStyle/>
            <a:p>
              <a:pPr>
                <a:lnSpc>
                  <a:spcPct val="120000"/>
                </a:lnSpc>
              </a:pPr>
              <a:endParaRPr lang="zh-CN" altLang="en-US" sz="4800" dirty="0">
                <a:solidFill>
                  <a:schemeClr val="dk1">
                    <a:lumMod val="100000"/>
                  </a:schemeClr>
                </a:solidFill>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endParaRPr>
            </a:p>
          </p:txBody>
        </p:sp>
      </p:grpSp>
      <p:grpSp>
        <p:nvGrpSpPr>
          <p:cNvPr id="46" name="Group 54"/>
          <p:cNvGrpSpPr/>
          <p:nvPr/>
        </p:nvGrpSpPr>
        <p:grpSpPr>
          <a:xfrm>
            <a:off x="6781800" y="5064125"/>
            <a:ext cx="4862830" cy="897890"/>
            <a:chOff x="5695445" y="1303195"/>
            <a:chExt cx="4862830" cy="897890"/>
          </a:xfrm>
        </p:grpSpPr>
        <p:sp>
          <p:nvSpPr>
            <p:cNvPr id="47" name="TextBox 55"/>
            <p:cNvSpPr txBox="1"/>
            <p:nvPr/>
          </p:nvSpPr>
          <p:spPr>
            <a:xfrm>
              <a:off x="5695445" y="1303195"/>
              <a:ext cx="4538853" cy="362343"/>
            </a:xfrm>
            <a:prstGeom prst="rect">
              <a:avLst/>
            </a:prstGeom>
            <a:noFill/>
          </p:spPr>
          <p:txBody>
            <a:bodyPr wrap="none" anchor="ctr"/>
            <a:lstStyle/>
            <a:p>
              <a:r>
                <a:rPr lang="zh-CN" altLang="en-US" b="1">
                  <a:solidFill>
                    <a:schemeClr val="accent1"/>
                  </a:solidFill>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rPr>
                <a:t>线上报修</a:t>
              </a:r>
            </a:p>
          </p:txBody>
        </p:sp>
        <p:sp>
          <p:nvSpPr>
            <p:cNvPr id="48" name="Rectangle 56"/>
            <p:cNvSpPr/>
            <p:nvPr/>
          </p:nvSpPr>
          <p:spPr>
            <a:xfrm>
              <a:off x="5695445" y="1665780"/>
              <a:ext cx="4862830" cy="535305"/>
            </a:xfrm>
            <a:prstGeom prst="rect">
              <a:avLst/>
            </a:prstGeom>
          </p:spPr>
          <p:txBody>
            <a:bodyPr wrap="square">
              <a:norm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rPr>
                <a:t>商户可进行线上报修服务。</a:t>
              </a:r>
            </a:p>
          </p:txBody>
        </p:sp>
      </p:grpSp>
      <p:cxnSp>
        <p:nvCxnSpPr>
          <p:cNvPr id="49" name="Straight Connector 37"/>
          <p:cNvCxnSpPr/>
          <p:nvPr/>
        </p:nvCxnSpPr>
        <p:spPr>
          <a:xfrm>
            <a:off x="6781800" y="2399030"/>
            <a:ext cx="4572635"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58"/>
          <p:cNvCxnSpPr/>
          <p:nvPr/>
        </p:nvCxnSpPr>
        <p:spPr>
          <a:xfrm>
            <a:off x="6781800" y="3794125"/>
            <a:ext cx="4572635"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9"/>
          <p:cNvCxnSpPr/>
          <p:nvPr/>
        </p:nvCxnSpPr>
        <p:spPr>
          <a:xfrm>
            <a:off x="6781800" y="4883785"/>
            <a:ext cx="4572635"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685800" y="1676400"/>
            <a:ext cx="2514600" cy="4572000"/>
            <a:chOff x="1080" y="2640"/>
            <a:chExt cx="3960" cy="7200"/>
          </a:xfrm>
        </p:grpSpPr>
        <p:sp>
          <p:nvSpPr>
            <p:cNvPr id="53" name="圆角矩形 52"/>
            <p:cNvSpPr/>
            <p:nvPr/>
          </p:nvSpPr>
          <p:spPr>
            <a:xfrm>
              <a:off x="1080" y="2640"/>
              <a:ext cx="3960" cy="7200"/>
            </a:xfrm>
            <a:prstGeom prst="roundRect">
              <a:avLst>
                <a:gd name="adj" fmla="val 11073"/>
              </a:avLst>
            </a:prstGeom>
            <a:noFill/>
            <a:ln w="25400" cmpd="sng">
              <a:solidFill>
                <a:srgbClr val="017AC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4" name="矩形 53"/>
            <p:cNvSpPr/>
            <p:nvPr/>
          </p:nvSpPr>
          <p:spPr>
            <a:xfrm>
              <a:off x="1454" y="3000"/>
              <a:ext cx="3213" cy="5967"/>
            </a:xfrm>
            <a:prstGeom prst="rect">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5" name="椭圆 54"/>
            <p:cNvSpPr/>
            <p:nvPr/>
          </p:nvSpPr>
          <p:spPr>
            <a:xfrm>
              <a:off x="2758" y="9120"/>
              <a:ext cx="567" cy="567"/>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6" name="文本框 55"/>
            <p:cNvSpPr txBox="1"/>
            <p:nvPr/>
          </p:nvSpPr>
          <p:spPr>
            <a:xfrm>
              <a:off x="1561" y="3330"/>
              <a:ext cx="2998" cy="5160"/>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商户入口</a:t>
              </a:r>
            </a:p>
            <a:p>
              <a:pPr algn="just" fontAlgn="auto">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【商户入口】为农贸市场商户提供登陆入口，并帮助商户实现【商铺申请】、【线上缴费】、【数据报表】等功能，帮助商户简化各类手续，同时辅助商户进行历史数据记录和数据管理。</a:t>
              </a:r>
            </a:p>
          </p:txBody>
        </p:sp>
      </p:grpSp>
      <p:sp>
        <p:nvSpPr>
          <p:cNvPr id="57" name="Rectangle 50"/>
          <p:cNvSpPr/>
          <p:nvPr/>
        </p:nvSpPr>
        <p:spPr>
          <a:xfrm>
            <a:off x="6781800" y="4241165"/>
            <a:ext cx="4573270" cy="535305"/>
          </a:xfrm>
          <a:prstGeom prst="rect">
            <a:avLst/>
          </a:prstGeom>
        </p:spPr>
        <p:txBody>
          <a:bodyPr wrap="square"/>
          <a:lstStyle/>
          <a:p>
            <a:pPr algn="just">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sym typeface="Arial" panose="020B0604020202020204" pitchFamily="34" charset="0"/>
              </a:rPr>
              <a:t>用户可在线进行实时查询费用余额、水电缴费、租赁缴费、物业杂费等项目。</a:t>
            </a:r>
          </a:p>
        </p:txBody>
      </p:sp>
      <p:sp>
        <p:nvSpPr>
          <p:cNvPr id="61" name="object 6"/>
          <p:cNvSpPr/>
          <p:nvPr/>
        </p:nvSpPr>
        <p:spPr>
          <a:xfrm>
            <a:off x="679450" y="399415"/>
            <a:ext cx="2503805" cy="597535"/>
          </a:xfrm>
          <a:prstGeom prst="rect">
            <a:avLst/>
          </a:prstGeom>
          <a:blipFill>
            <a:blip r:embed="rId3"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2" name="object 7"/>
          <p:cNvSpPr txBox="1">
            <a:spLocks noGrp="1"/>
          </p:cNvSpPr>
          <p:nvPr/>
        </p:nvSpPr>
        <p:spPr>
          <a:xfrm>
            <a:off x="550163" y="301752"/>
            <a:ext cx="2504440"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lvl1pPr algn="ctr">
              <a:defRPr sz="2000" b="1" spc="300">
                <a:solidFill>
                  <a:srgbClr val="017ACF"/>
                </a:solidFill>
                <a:latin typeface="微软雅黑" panose="020B0503020204020204" pitchFamily="34" charset="-122"/>
                <a:ea typeface="微软雅黑" panose="020B0503020204020204" pitchFamily="34" charset="-122"/>
                <a:cs typeface="阿里巴巴普惠体 Medium" panose="00020600040101010101" charset="-122"/>
                <a:sym typeface="阿里巴巴普惠体 Medium" panose="00020600040101010101" charset="-122"/>
              </a:defRPr>
            </a:lvl1pPr>
          </a:lstStyle>
          <a:p>
            <a:r>
              <a:rPr lang="zh-CN" altLang="en-US" dirty="0"/>
              <a:t>平台需求及规划</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807210" y="1549400"/>
            <a:ext cx="8484235" cy="794898"/>
          </a:xfrm>
          <a:prstGeom prst="rect">
            <a:avLst/>
          </a:prstGeom>
        </p:spPr>
        <p:txBody>
          <a:bodyPr vert="horz" wrap="square" lIns="0" tIns="12700" rIns="0" bIns="0" rtlCol="0">
            <a:spAutoFit/>
          </a:bodyPr>
          <a:lstStyle/>
          <a:p>
            <a:pPr marL="12700" marR="5080">
              <a:lnSpc>
                <a:spcPct val="150000"/>
              </a:lnSpc>
              <a:spcBef>
                <a:spcPts val="100"/>
              </a:spcBef>
            </a:pPr>
            <a:r>
              <a:rPr sz="1800" b="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本模块系统主要包含两个子模块：商户入口、管理员入口，涉及PC端页面，APP端，面向市场商户以及市场管理人员。</a:t>
            </a:r>
          </a:p>
        </p:txBody>
      </p:sp>
      <p:sp>
        <p:nvSpPr>
          <p:cNvPr id="31" name="object 31"/>
          <p:cNvSpPr txBox="1">
            <a:spLocks noGrp="1"/>
          </p:cNvSpPr>
          <p:nvPr>
            <p:ph type="title" idx="4294967295"/>
          </p:nvPr>
        </p:nvSpPr>
        <p:spPr>
          <a:xfrm>
            <a:off x="3730374" y="392113"/>
            <a:ext cx="5407025" cy="442912"/>
          </a:xfrm>
          <a:prstGeom prst="rect">
            <a:avLst/>
          </a:prstGeom>
        </p:spPr>
        <p:txBody>
          <a:bodyPr vert="horz" wrap="square" lIns="0" tIns="12065" rIns="0" bIns="0" rtlCol="0">
            <a:spAutoFit/>
          </a:bodyPr>
          <a:lstStyle/>
          <a:p>
            <a:pPr algn="ctr" rtl="0"/>
            <a:r>
              <a:rPr sz="2800" kern="1200" dirty="0">
                <a:solidFill>
                  <a:srgbClr val="017ACF"/>
                </a:solidFill>
              </a:rPr>
              <a:t>农批市场管理平台</a:t>
            </a:r>
            <a:r>
              <a:rPr lang="zh-CN" altLang="en-US" sz="2800" kern="1200" dirty="0">
                <a:solidFill>
                  <a:srgbClr val="017ACF"/>
                </a:solidFill>
              </a:rPr>
              <a:t>（管理员入口）</a:t>
            </a:r>
          </a:p>
        </p:txBody>
      </p:sp>
      <p:sp>
        <p:nvSpPr>
          <p:cNvPr id="8" name="object 8"/>
          <p:cNvSpPr/>
          <p:nvPr/>
        </p:nvSpPr>
        <p:spPr>
          <a:xfrm>
            <a:off x="1197610" y="1223645"/>
            <a:ext cx="9703435" cy="1031240"/>
          </a:xfrm>
          <a:prstGeom prst="rect">
            <a:avLst/>
          </a:prstGeom>
          <a:blipFill rotWithShape="1">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1" name="object 10"/>
          <p:cNvSpPr txBox="1"/>
          <p:nvPr/>
        </p:nvSpPr>
        <p:spPr>
          <a:xfrm>
            <a:off x="1693228" y="1456055"/>
            <a:ext cx="8712200" cy="56642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【管理员入口】是为农贸市场管理方提供的身份入口，主要实现【商铺管理】，【物业管理】，【数据分析】功能。</a:t>
            </a:r>
          </a:p>
        </p:txBody>
      </p:sp>
      <p:grpSp>
        <p:nvGrpSpPr>
          <p:cNvPr id="32" name="组合 31"/>
          <p:cNvGrpSpPr/>
          <p:nvPr/>
        </p:nvGrpSpPr>
        <p:grpSpPr>
          <a:xfrm>
            <a:off x="1197610" y="2331085"/>
            <a:ext cx="1856740" cy="1346835"/>
            <a:chOff x="1886" y="3768"/>
            <a:chExt cx="2924" cy="2413"/>
          </a:xfrm>
        </p:grpSpPr>
        <p:sp>
          <p:nvSpPr>
            <p:cNvPr id="12" name="object 12"/>
            <p:cNvSpPr/>
            <p:nvPr/>
          </p:nvSpPr>
          <p:spPr>
            <a:xfrm>
              <a:off x="1886" y="3768"/>
              <a:ext cx="2924" cy="2413"/>
            </a:xfrm>
            <a:prstGeom prst="rect">
              <a:avLst/>
            </a:prstGeom>
            <a:blipFill rotWithShape="1">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23" name="object 10"/>
            <p:cNvSpPr txBox="1"/>
            <p:nvPr/>
          </p:nvSpPr>
          <p:spPr>
            <a:xfrm>
              <a:off x="2218" y="4723"/>
              <a:ext cx="2261" cy="519"/>
            </a:xfrm>
            <a:prstGeom prst="rect">
              <a:avLst/>
            </a:prstGeom>
          </p:spPr>
          <p:txBody>
            <a:bodyPr vert="horz" wrap="square" lIns="0" tIns="12700" rIns="0" bIns="0" rtlCol="0">
              <a:spAutoFit/>
            </a:bodyPr>
            <a:lstStyle/>
            <a:p>
              <a:pPr marL="12700" marR="5080" algn="ctr">
                <a:lnSpc>
                  <a:spcPct val="100000"/>
                </a:lnSpc>
                <a:spcBef>
                  <a:spcPts val="100"/>
                </a:spcBef>
              </a:pPr>
              <a:r>
                <a:rPr lang="zh-CN"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商铺管理</a:t>
              </a:r>
            </a:p>
          </p:txBody>
        </p:sp>
      </p:grpSp>
      <p:grpSp>
        <p:nvGrpSpPr>
          <p:cNvPr id="61" name="组合 60"/>
          <p:cNvGrpSpPr/>
          <p:nvPr/>
        </p:nvGrpSpPr>
        <p:grpSpPr>
          <a:xfrm>
            <a:off x="1197610" y="3754120"/>
            <a:ext cx="1856740" cy="1346835"/>
            <a:chOff x="1886" y="3768"/>
            <a:chExt cx="2924" cy="2413"/>
          </a:xfrm>
        </p:grpSpPr>
        <p:sp>
          <p:nvSpPr>
            <p:cNvPr id="62" name="object 12"/>
            <p:cNvSpPr/>
            <p:nvPr/>
          </p:nvSpPr>
          <p:spPr>
            <a:xfrm>
              <a:off x="1886" y="3768"/>
              <a:ext cx="2924" cy="2413"/>
            </a:xfrm>
            <a:prstGeom prst="rect">
              <a:avLst/>
            </a:prstGeom>
            <a:blipFill rotWithShape="1">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3" name="object 10"/>
            <p:cNvSpPr txBox="1"/>
            <p:nvPr/>
          </p:nvSpPr>
          <p:spPr>
            <a:xfrm>
              <a:off x="2218" y="4723"/>
              <a:ext cx="2261" cy="519"/>
            </a:xfrm>
            <a:prstGeom prst="rect">
              <a:avLst/>
            </a:prstGeom>
          </p:spPr>
          <p:txBody>
            <a:bodyPr vert="horz" wrap="square" lIns="0" tIns="12700" rIns="0" bIns="0" rtlCol="0">
              <a:spAutoFit/>
            </a:bodyPr>
            <a:lstStyle/>
            <a:p>
              <a:pPr marL="12700" marR="5080" algn="ctr">
                <a:lnSpc>
                  <a:spcPct val="100000"/>
                </a:lnSpc>
                <a:spcBef>
                  <a:spcPts val="100"/>
                </a:spcBef>
              </a:pPr>
              <a:r>
                <a:rPr lang="zh-CN"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物业管理</a:t>
              </a:r>
            </a:p>
          </p:txBody>
        </p:sp>
      </p:grpSp>
      <p:grpSp>
        <p:nvGrpSpPr>
          <p:cNvPr id="64" name="组合 63"/>
          <p:cNvGrpSpPr/>
          <p:nvPr/>
        </p:nvGrpSpPr>
        <p:grpSpPr>
          <a:xfrm>
            <a:off x="1198245" y="5177155"/>
            <a:ext cx="1856740" cy="1346835"/>
            <a:chOff x="1886" y="3768"/>
            <a:chExt cx="2924" cy="2413"/>
          </a:xfrm>
        </p:grpSpPr>
        <p:sp>
          <p:nvSpPr>
            <p:cNvPr id="65" name="object 12"/>
            <p:cNvSpPr/>
            <p:nvPr/>
          </p:nvSpPr>
          <p:spPr>
            <a:xfrm>
              <a:off x="1886" y="3768"/>
              <a:ext cx="2924" cy="2413"/>
            </a:xfrm>
            <a:prstGeom prst="rect">
              <a:avLst/>
            </a:prstGeom>
            <a:blipFill rotWithShape="1">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6" name="object 10"/>
            <p:cNvSpPr txBox="1"/>
            <p:nvPr/>
          </p:nvSpPr>
          <p:spPr>
            <a:xfrm>
              <a:off x="2218" y="4723"/>
              <a:ext cx="2261" cy="519"/>
            </a:xfrm>
            <a:prstGeom prst="rect">
              <a:avLst/>
            </a:prstGeom>
          </p:spPr>
          <p:txBody>
            <a:bodyPr vert="horz" wrap="square" lIns="0" tIns="12700" rIns="0" bIns="0" rtlCol="0">
              <a:spAutoFit/>
            </a:bodyPr>
            <a:lstStyle/>
            <a:p>
              <a:pPr marL="12700" marR="5080" algn="ctr">
                <a:lnSpc>
                  <a:spcPct val="100000"/>
                </a:lnSpc>
                <a:spcBef>
                  <a:spcPts val="100"/>
                </a:spcBef>
              </a:pPr>
              <a:r>
                <a:rPr lang="zh-CN"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数据分析</a:t>
              </a:r>
            </a:p>
          </p:txBody>
        </p:sp>
      </p:grpSp>
      <p:grpSp>
        <p:nvGrpSpPr>
          <p:cNvPr id="67" name="组合 66"/>
          <p:cNvGrpSpPr/>
          <p:nvPr/>
        </p:nvGrpSpPr>
        <p:grpSpPr>
          <a:xfrm>
            <a:off x="3124835" y="2331085"/>
            <a:ext cx="7775575" cy="1346835"/>
            <a:chOff x="1886" y="3768"/>
            <a:chExt cx="2924" cy="2413"/>
          </a:xfrm>
        </p:grpSpPr>
        <p:sp>
          <p:nvSpPr>
            <p:cNvPr id="68" name="object 12"/>
            <p:cNvSpPr/>
            <p:nvPr/>
          </p:nvSpPr>
          <p:spPr>
            <a:xfrm>
              <a:off x="1886" y="3768"/>
              <a:ext cx="2924" cy="2413"/>
            </a:xfrm>
            <a:prstGeom prst="rect">
              <a:avLst/>
            </a:prstGeom>
            <a:blipFill rotWithShape="1">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9" name="object 10"/>
            <p:cNvSpPr txBox="1"/>
            <p:nvPr/>
          </p:nvSpPr>
          <p:spPr>
            <a:xfrm>
              <a:off x="1935" y="3879"/>
              <a:ext cx="2852" cy="1998"/>
            </a:xfrm>
            <a:prstGeom prst="rect">
              <a:avLst/>
            </a:prstGeom>
          </p:spPr>
          <p:txBody>
            <a:bodyPr vert="horz" wrap="square" lIns="0" tIns="12700" rIns="0" bIns="0" rtlCol="0">
              <a:spAutoFit/>
            </a:bodyPr>
            <a:lstStyle/>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【商户申请审批】：管理员可对商铺申请、商铺转让、商铺注销等信息进行审核；对商户车辆报备申请审批。</a:t>
              </a:r>
            </a:p>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【商户档案管理】：管理员对已注册的商户信息，根据行业可分类管理，实时调取、查询；主要功能包括入驻合同登记、租赁合同登记、租赁合同归类、查询等。</a:t>
              </a:r>
            </a:p>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【商铺维护管理】：对已租赁到期的商铺注销后进行重新编号，转入闲置商铺池中。</a:t>
              </a:r>
            </a:p>
          </p:txBody>
        </p:sp>
      </p:grpSp>
      <p:grpSp>
        <p:nvGrpSpPr>
          <p:cNvPr id="70" name="组合 69"/>
          <p:cNvGrpSpPr/>
          <p:nvPr/>
        </p:nvGrpSpPr>
        <p:grpSpPr>
          <a:xfrm>
            <a:off x="3126105" y="3754120"/>
            <a:ext cx="7775575" cy="1346835"/>
            <a:chOff x="1886" y="3768"/>
            <a:chExt cx="2924" cy="2413"/>
          </a:xfrm>
        </p:grpSpPr>
        <p:sp>
          <p:nvSpPr>
            <p:cNvPr id="71" name="object 12"/>
            <p:cNvSpPr/>
            <p:nvPr/>
          </p:nvSpPr>
          <p:spPr>
            <a:xfrm>
              <a:off x="1886" y="3768"/>
              <a:ext cx="2924" cy="2413"/>
            </a:xfrm>
            <a:prstGeom prst="rect">
              <a:avLst/>
            </a:prstGeom>
            <a:blipFill rotWithShape="1">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2" name="object 10"/>
            <p:cNvSpPr txBox="1"/>
            <p:nvPr/>
          </p:nvSpPr>
          <p:spPr>
            <a:xfrm>
              <a:off x="1908" y="4047"/>
              <a:ext cx="2878" cy="1635"/>
            </a:xfrm>
            <a:prstGeom prst="rect">
              <a:avLst/>
            </a:prstGeom>
          </p:spPr>
          <p:txBody>
            <a:bodyPr vert="horz" wrap="square" lIns="0" tIns="12700" rIns="0" bIns="0" rtlCol="0">
              <a:spAutoFit/>
            </a:bodyPr>
            <a:lstStyle/>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【欠费报警】：商户出现欠缴情况,管理员可设置提醒。</a:t>
              </a:r>
            </a:p>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【水电费管理】：对水电费缴纳信息进行整合归类管理。</a:t>
              </a:r>
            </a:p>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【杂费管理】：实现物业其他费用的缴费登记管理。</a:t>
              </a:r>
            </a:p>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【维修服务管理】：商户服务申请(物业报修、维修管理)、投诉建议。</a:t>
              </a:r>
            </a:p>
          </p:txBody>
        </p:sp>
      </p:grpSp>
      <p:grpSp>
        <p:nvGrpSpPr>
          <p:cNvPr id="73" name="组合 72"/>
          <p:cNvGrpSpPr/>
          <p:nvPr/>
        </p:nvGrpSpPr>
        <p:grpSpPr>
          <a:xfrm>
            <a:off x="3126105" y="5177155"/>
            <a:ext cx="7775575" cy="1346835"/>
            <a:chOff x="1886" y="3768"/>
            <a:chExt cx="2924" cy="2413"/>
          </a:xfrm>
        </p:grpSpPr>
        <p:sp>
          <p:nvSpPr>
            <p:cNvPr id="74" name="object 12"/>
            <p:cNvSpPr/>
            <p:nvPr/>
          </p:nvSpPr>
          <p:spPr>
            <a:xfrm>
              <a:off x="1886" y="3768"/>
              <a:ext cx="2924" cy="2413"/>
            </a:xfrm>
            <a:prstGeom prst="rect">
              <a:avLst/>
            </a:prstGeom>
            <a:blipFill rotWithShape="1">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5" name="object 10"/>
            <p:cNvSpPr txBox="1"/>
            <p:nvPr/>
          </p:nvSpPr>
          <p:spPr>
            <a:xfrm>
              <a:off x="1935" y="4058"/>
              <a:ext cx="2851" cy="1612"/>
            </a:xfrm>
            <a:prstGeom prst="rect">
              <a:avLst/>
            </a:prstGeom>
          </p:spPr>
          <p:txBody>
            <a:bodyPr vert="horz" wrap="square" lIns="0" tIns="12700" rIns="0" bIns="0" rtlCol="0">
              <a:spAutoFit/>
            </a:bodyPr>
            <a:lstStyle/>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【市场营收情况分析】：整理市场营收额,对营收报表进行统计分析,并支持报表导出。</a:t>
              </a:r>
            </a:p>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【席位租赁情况分析】：对不同类型摊位的租赁情况进行统计分析。</a:t>
              </a:r>
            </a:p>
            <a:p>
              <a:pPr marL="12700" marR="5080" algn="l">
                <a:lnSpc>
                  <a:spcPct val="100000"/>
                </a:lnSpc>
                <a:spcBef>
                  <a:spcPts val="100"/>
                </a:spcBef>
              </a:pPr>
              <a:r>
                <a:rPr lang="zh-CN" sz="1400" dirty="0">
                  <a:solidFill>
                    <a:srgbClr val="FFFFFF"/>
                  </a:solidFill>
                  <a:latin typeface="微软雅黑" panose="020B0503020204020204" pitchFamily="34" charset="-122"/>
                  <a:ea typeface="微软雅黑" panose="020B0503020204020204" pitchFamily="34" charset="-122"/>
                  <a:cs typeface="阿里巴巴普惠体 Medium" panose="00020600040101010101" charset="-122"/>
                </a:rPr>
                <a:t>【市场运营隐患警】：制定市场存在的安全隐患指标，并设置阈值。当达到阈值时，系统发生警示，提醒管理人员及时采取措施。此项功能需搭配线下监控硬件实现。</a:t>
              </a:r>
            </a:p>
          </p:txBody>
        </p:sp>
      </p:grpSp>
      <p:sp>
        <p:nvSpPr>
          <p:cNvPr id="78" name="object 6"/>
          <p:cNvSpPr/>
          <p:nvPr/>
        </p:nvSpPr>
        <p:spPr>
          <a:xfrm>
            <a:off x="679450" y="399415"/>
            <a:ext cx="2503805" cy="597535"/>
          </a:xfrm>
          <a:prstGeom prst="rect">
            <a:avLst/>
          </a:prstGeom>
          <a:blipFill>
            <a:blip r:embed="rId3"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9" name="object 7"/>
          <p:cNvSpPr txBox="1">
            <a:spLocks noGrp="1"/>
          </p:cNvSpPr>
          <p:nvPr/>
        </p:nvSpPr>
        <p:spPr>
          <a:xfrm>
            <a:off x="550163" y="301752"/>
            <a:ext cx="2504440"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lvl1pPr algn="ctr">
              <a:defRPr sz="2000" b="1" spc="300">
                <a:solidFill>
                  <a:srgbClr val="017ACF"/>
                </a:solidFill>
                <a:latin typeface="微软雅黑" panose="020B0503020204020204" pitchFamily="34" charset="-122"/>
                <a:ea typeface="微软雅黑" panose="020B0503020204020204" pitchFamily="34" charset="-122"/>
                <a:cs typeface="阿里巴巴普惠体 Medium" panose="00020600040101010101" charset="-122"/>
              </a:defRPr>
            </a:lvl1pPr>
          </a:lstStyle>
          <a:p>
            <a:r>
              <a:rPr lang="zh-CN" altLang="en-US" dirty="0"/>
              <a:t>平台需求及规划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title" idx="4294967295"/>
          </p:nvPr>
        </p:nvSpPr>
        <p:spPr>
          <a:xfrm>
            <a:off x="4786312" y="392113"/>
            <a:ext cx="2619375" cy="442912"/>
          </a:xfrm>
          <a:prstGeom prst="rect">
            <a:avLst/>
          </a:prstGeom>
        </p:spPr>
        <p:txBody>
          <a:bodyPr vert="horz" wrap="square" lIns="0" tIns="12065" rIns="0" bIns="0" rtlCol="0">
            <a:spAutoFit/>
          </a:bodyPr>
          <a:lstStyle/>
          <a:p>
            <a:pPr algn="ctr" rtl="0"/>
            <a:r>
              <a:rPr lang="zh-CN" altLang="en-US" sz="2800" kern="1200" dirty="0">
                <a:solidFill>
                  <a:srgbClr val="017ACF"/>
                </a:solidFill>
              </a:rPr>
              <a:t>仓储管理系统</a:t>
            </a:r>
          </a:p>
        </p:txBody>
      </p:sp>
      <p:grpSp>
        <p:nvGrpSpPr>
          <p:cNvPr id="58" name="组合 57"/>
          <p:cNvGrpSpPr/>
          <p:nvPr/>
        </p:nvGrpSpPr>
        <p:grpSpPr>
          <a:xfrm>
            <a:off x="4838700" y="1800225"/>
            <a:ext cx="2514600" cy="4572000"/>
            <a:chOff x="1080" y="2640"/>
            <a:chExt cx="3960" cy="7200"/>
          </a:xfrm>
        </p:grpSpPr>
        <p:sp>
          <p:nvSpPr>
            <p:cNvPr id="53" name="圆角矩形 52"/>
            <p:cNvSpPr/>
            <p:nvPr/>
          </p:nvSpPr>
          <p:spPr>
            <a:xfrm>
              <a:off x="1080" y="2640"/>
              <a:ext cx="3960" cy="7200"/>
            </a:xfrm>
            <a:prstGeom prst="roundRect">
              <a:avLst>
                <a:gd name="adj" fmla="val 10373"/>
              </a:avLst>
            </a:prstGeom>
            <a:noFill/>
            <a:ln w="25400" cmpd="sng">
              <a:solidFill>
                <a:srgbClr val="017AC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4" name="矩形 53"/>
            <p:cNvSpPr/>
            <p:nvPr/>
          </p:nvSpPr>
          <p:spPr>
            <a:xfrm>
              <a:off x="1449" y="3000"/>
              <a:ext cx="3222" cy="5880"/>
            </a:xfrm>
            <a:prstGeom prst="rect">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5" name="椭圆 54"/>
            <p:cNvSpPr/>
            <p:nvPr/>
          </p:nvSpPr>
          <p:spPr>
            <a:xfrm>
              <a:off x="2758" y="8981"/>
              <a:ext cx="567" cy="567"/>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56" name="文本框 55"/>
            <p:cNvSpPr txBox="1"/>
            <p:nvPr/>
          </p:nvSpPr>
          <p:spPr>
            <a:xfrm>
              <a:off x="1561" y="3330"/>
              <a:ext cx="2998" cy="3633"/>
            </a:xfrm>
            <a:prstGeom prst="rect">
              <a:avLst/>
            </a:prstGeom>
            <a:noFill/>
          </p:spPr>
          <p:txBody>
            <a:bodyPr wrap="squar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仓储管理系统</a:t>
              </a:r>
            </a:p>
            <a:p>
              <a:pPr algn="ctr"/>
              <a:endParaRPr lang="zh-CN" altLang="en-US" sz="1400" b="1">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a:p>
              <a:pPr algn="just"/>
              <a:r>
                <a:rPr lang="zh-CN" altLang="en-US" sz="140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本模块主要包含两个子模块：</a:t>
              </a:r>
            </a:p>
            <a:p>
              <a:pPr algn="just"/>
              <a:r>
                <a:rPr lang="en-US" altLang="zh-CN" sz="140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1.</a:t>
              </a:r>
              <a:r>
                <a:rPr lang="zh-CN" altLang="en-US" sz="140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仓库业务员前端</a:t>
              </a:r>
            </a:p>
            <a:p>
              <a:pPr algn="just"/>
              <a:r>
                <a:rPr lang="en-US" altLang="zh-CN" sz="140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2.</a:t>
              </a:r>
              <a:r>
                <a:rPr lang="zh-CN" altLang="en-US" sz="140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仓储管理后台</a:t>
              </a:r>
            </a:p>
            <a:p>
              <a:pPr algn="just"/>
              <a:endParaRPr lang="zh-CN" altLang="en-US" sz="140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a:p>
              <a:pPr algn="just"/>
              <a:r>
                <a:rPr lang="zh-CN" altLang="en-US" sz="1400">
                  <a:solidFill>
                    <a:schemeClr val="bg1"/>
                  </a:solidFill>
                  <a:latin typeface="微软雅黑" panose="020B0503020204020204" pitchFamily="34" charset="-122"/>
                  <a:ea typeface="微软雅黑" panose="020B0503020204020204" pitchFamily="34" charset="-122"/>
                  <a:cs typeface="阿里巴巴普惠体 Medium" panose="00020600040101010101" charset="-122"/>
                </a:rPr>
                <a:t>涉及PC端页面，APP端，面向仓库管理人员和市场管理人员。</a:t>
              </a:r>
            </a:p>
          </p:txBody>
        </p:sp>
      </p:grpSp>
      <p:sp>
        <p:nvSpPr>
          <p:cNvPr id="8" name="TextBox 11"/>
          <p:cNvSpPr txBox="1"/>
          <p:nvPr/>
        </p:nvSpPr>
        <p:spPr>
          <a:xfrm>
            <a:off x="8749665" y="2411730"/>
            <a:ext cx="2817495" cy="49974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200" dirty="0">
                <a:latin typeface="微软雅黑" panose="020B0503020204020204" pitchFamily="34" charset="-122"/>
                <a:ea typeface="微软雅黑" panose="020B0503020204020204" pitchFamily="34" charset="-122"/>
                <a:cs typeface="阿里巴巴普惠体 Medium" panose="00020600040101010101" charset="-122"/>
              </a:rPr>
              <a:t>【货物入库审批】：管理员通过后台可对仓库使用申请进行审批管理操作，对申请进行仓库分配，入库编号等。</a:t>
            </a:r>
          </a:p>
        </p:txBody>
      </p:sp>
      <p:cxnSp>
        <p:nvCxnSpPr>
          <p:cNvPr id="12" name="直接连接符 11"/>
          <p:cNvCxnSpPr>
            <a:stCxn id="33" idx="6"/>
          </p:cNvCxnSpPr>
          <p:nvPr/>
        </p:nvCxnSpPr>
        <p:spPr>
          <a:xfrm flipV="1">
            <a:off x="8314918" y="2586842"/>
            <a:ext cx="288000" cy="316"/>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14"/>
          <p:cNvSpPr txBox="1"/>
          <p:nvPr/>
        </p:nvSpPr>
        <p:spPr>
          <a:xfrm>
            <a:off x="8749665" y="3148965"/>
            <a:ext cx="2817495" cy="49974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200" dirty="0">
                <a:latin typeface="微软雅黑" panose="020B0503020204020204" pitchFamily="34" charset="-122"/>
                <a:ea typeface="微软雅黑" panose="020B0503020204020204" pitchFamily="34" charset="-122"/>
                <a:cs typeface="阿里巴巴普惠体 Medium" panose="00020600040101010101" charset="-122"/>
              </a:rPr>
              <a:t>【货物流水查询】：管理员可实时查看已使用的所有仓库信息，仓库内货物种类情况，和进出入库信息。</a:t>
            </a:r>
          </a:p>
        </p:txBody>
      </p:sp>
      <p:sp>
        <p:nvSpPr>
          <p:cNvPr id="23" name="TextBox 17"/>
          <p:cNvSpPr txBox="1"/>
          <p:nvPr/>
        </p:nvSpPr>
        <p:spPr>
          <a:xfrm>
            <a:off x="8749665" y="3877945"/>
            <a:ext cx="2817495" cy="10001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200" dirty="0">
                <a:latin typeface="微软雅黑" panose="020B0503020204020204" pitchFamily="34" charset="-122"/>
                <a:ea typeface="微软雅黑" panose="020B0503020204020204" pitchFamily="34" charset="-122"/>
                <a:cs typeface="阿里巴巴普惠体 Medium" panose="00020600040101010101" charset="-122"/>
              </a:rPr>
              <a:t>【仓储存货管理】：管理员可随时查看仓库到期</a:t>
            </a:r>
            <a:r>
              <a:rPr lang="en-US" altLang="zh-CN" sz="1200" dirty="0">
                <a:latin typeface="微软雅黑" panose="020B0503020204020204" pitchFamily="34" charset="-122"/>
                <a:ea typeface="微软雅黑" panose="020B0503020204020204" pitchFamily="34" charset="-122"/>
                <a:cs typeface="阿里巴巴普惠体 Medium" panose="00020600040101010101" charset="-122"/>
              </a:rPr>
              <a:t>/</a:t>
            </a:r>
            <a:r>
              <a:rPr lang="zh-CN" altLang="en-US" sz="1200" dirty="0">
                <a:latin typeface="微软雅黑" panose="020B0503020204020204" pitchFamily="34" charset="-122"/>
                <a:ea typeface="微软雅黑" panose="020B0503020204020204" pitchFamily="34" charset="-122"/>
                <a:cs typeface="阿里巴巴普惠体 Medium" panose="00020600040101010101" charset="-122"/>
              </a:rPr>
              <a:t>欠费信息等数据；对于欠费逾期用户，仓储管理员可通过后台直接反馈给市场管理人员，进行线上提醒和上门通知，仓储费用均通过商户、市场管理方的【物业管理】入口，建行账户进行支付结算。</a:t>
            </a:r>
          </a:p>
        </p:txBody>
      </p:sp>
      <p:sp>
        <p:nvSpPr>
          <p:cNvPr id="32" name="TextBox 20"/>
          <p:cNvSpPr txBox="1"/>
          <p:nvPr/>
        </p:nvSpPr>
        <p:spPr>
          <a:xfrm>
            <a:off x="8749665" y="5107305"/>
            <a:ext cx="2817495" cy="66675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200" dirty="0">
                <a:latin typeface="微软雅黑" panose="020B0503020204020204" pitchFamily="34" charset="-122"/>
                <a:ea typeface="微软雅黑" panose="020B0503020204020204" pitchFamily="34" charset="-122"/>
                <a:cs typeface="阿里巴巴普惠体 Medium" panose="00020600040101010101" charset="-122"/>
              </a:rPr>
              <a:t>【仓储智能监控】：通过仓库管理中心大屏展示，可实话环境信息中的画面监控、温度监控、湿度监控等，如环境信息中数据超过安全阀值，可触发自动报警功能。</a:t>
            </a:r>
          </a:p>
        </p:txBody>
      </p:sp>
      <p:sp>
        <p:nvSpPr>
          <p:cNvPr id="33" name="椭圆 32"/>
          <p:cNvSpPr/>
          <p:nvPr/>
        </p:nvSpPr>
        <p:spPr>
          <a:xfrm>
            <a:off x="8039968" y="2449040"/>
            <a:ext cx="274950" cy="274966"/>
          </a:xfrm>
          <a:prstGeom prst="ellipse">
            <a:avLst/>
          </a:prstGeom>
          <a:solidFill>
            <a:srgbClr val="017ACF"/>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34" name="直接连接符 33"/>
          <p:cNvCxnSpPr>
            <a:stCxn id="52" idx="6"/>
          </p:cNvCxnSpPr>
          <p:nvPr/>
        </p:nvCxnSpPr>
        <p:spPr>
          <a:xfrm>
            <a:off x="8314918" y="3482262"/>
            <a:ext cx="288000"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8039968" y="3344779"/>
            <a:ext cx="274950" cy="274966"/>
          </a:xfrm>
          <a:prstGeom prst="ellipse">
            <a:avLst/>
          </a:prstGeom>
          <a:solidFill>
            <a:srgbClr val="017ACF"/>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59" name="直接连接符 58"/>
          <p:cNvCxnSpPr>
            <a:stCxn id="60" idx="6"/>
          </p:cNvCxnSpPr>
          <p:nvPr/>
        </p:nvCxnSpPr>
        <p:spPr>
          <a:xfrm>
            <a:off x="8314918" y="4378636"/>
            <a:ext cx="288000"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8039968" y="4240518"/>
            <a:ext cx="274950" cy="274966"/>
          </a:xfrm>
          <a:prstGeom prst="ellipse">
            <a:avLst/>
          </a:prstGeom>
          <a:solidFill>
            <a:srgbClr val="017ACF"/>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61" name="直接连接符 60"/>
          <p:cNvCxnSpPr>
            <a:stCxn id="62" idx="6"/>
          </p:cNvCxnSpPr>
          <p:nvPr/>
        </p:nvCxnSpPr>
        <p:spPr>
          <a:xfrm>
            <a:off x="8314918" y="5274376"/>
            <a:ext cx="288000" cy="318"/>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8039968" y="5136258"/>
            <a:ext cx="274950" cy="274966"/>
          </a:xfrm>
          <a:prstGeom prst="ellipse">
            <a:avLst/>
          </a:prstGeom>
          <a:solidFill>
            <a:srgbClr val="017ACF"/>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63" name="文本框 62"/>
          <p:cNvSpPr txBox="1"/>
          <p:nvPr/>
        </p:nvSpPr>
        <p:spPr>
          <a:xfrm>
            <a:off x="8567420" y="1822450"/>
            <a:ext cx="1554480" cy="368300"/>
          </a:xfrm>
          <a:prstGeom prst="rect">
            <a:avLst/>
          </a:prstGeom>
          <a:noFill/>
        </p:spPr>
        <p:txBody>
          <a:bodyPr wrap="none" rtlCol="0">
            <a:spAutoFit/>
          </a:bodyPr>
          <a:lstStyle/>
          <a:p>
            <a:r>
              <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仓库管理后台</a:t>
            </a:r>
          </a:p>
        </p:txBody>
      </p:sp>
      <p:sp>
        <p:nvSpPr>
          <p:cNvPr id="64" name="TextBox 11"/>
          <p:cNvSpPr txBox="1"/>
          <p:nvPr/>
        </p:nvSpPr>
        <p:spPr>
          <a:xfrm flipH="1">
            <a:off x="1256837" y="2539000"/>
            <a:ext cx="2160000" cy="33337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200" dirty="0">
                <a:latin typeface="微软雅黑" panose="020B0503020204020204" pitchFamily="34" charset="-122"/>
                <a:ea typeface="微软雅黑" panose="020B0503020204020204" pitchFamily="34" charset="-122"/>
                <a:cs typeface="阿里巴巴普惠体 Medium" panose="00020600040101010101" charset="-122"/>
              </a:rPr>
              <a:t>【出入库管理】：仓库管理员可以进行货物出入库登记管理。</a:t>
            </a:r>
          </a:p>
        </p:txBody>
      </p:sp>
      <p:cxnSp>
        <p:nvCxnSpPr>
          <p:cNvPr id="65" name="直接连接符 64"/>
          <p:cNvCxnSpPr>
            <a:stCxn id="69" idx="6"/>
          </p:cNvCxnSpPr>
          <p:nvPr/>
        </p:nvCxnSpPr>
        <p:spPr>
          <a:xfrm flipH="1" flipV="1">
            <a:off x="3611473" y="2713842"/>
            <a:ext cx="288000" cy="316"/>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6" name="TextBox 14"/>
          <p:cNvSpPr txBox="1"/>
          <p:nvPr/>
        </p:nvSpPr>
        <p:spPr>
          <a:xfrm flipH="1">
            <a:off x="461010" y="3275330"/>
            <a:ext cx="3032125" cy="66675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200" dirty="0">
                <a:latin typeface="微软雅黑" panose="020B0503020204020204" pitchFamily="34" charset="-122"/>
                <a:ea typeface="微软雅黑" panose="020B0503020204020204" pitchFamily="34" charset="-122"/>
                <a:cs typeface="阿里巴巴普惠体 Medium" panose="00020600040101010101" charset="-122"/>
              </a:rPr>
              <a:t>【仓库存货管理】：管理员可查询仓库的租赁周期、现存货物，货物编号、容余等信息；</a:t>
            </a:r>
          </a:p>
          <a:p>
            <a:r>
              <a:rPr lang="zh-CN" altLang="en-US" sz="1200" dirty="0">
                <a:latin typeface="微软雅黑" panose="020B0503020204020204" pitchFamily="34" charset="-122"/>
                <a:ea typeface="微软雅黑" panose="020B0503020204020204" pitchFamily="34" charset="-122"/>
                <a:cs typeface="阿里巴巴普惠体 Medium" panose="00020600040101010101" charset="-122"/>
              </a:rPr>
              <a:t>业务员可优先调取保质期较早的货物，选择是否自提等对接物流或购货方自提。</a:t>
            </a:r>
          </a:p>
        </p:txBody>
      </p:sp>
      <p:sp>
        <p:nvSpPr>
          <p:cNvPr id="67" name="TextBox 17"/>
          <p:cNvSpPr txBox="1"/>
          <p:nvPr/>
        </p:nvSpPr>
        <p:spPr>
          <a:xfrm flipH="1">
            <a:off x="461645" y="4251960"/>
            <a:ext cx="3031490" cy="66675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200" dirty="0">
                <a:latin typeface="微软雅黑" panose="020B0503020204020204" pitchFamily="34" charset="-122"/>
                <a:ea typeface="微软雅黑" panose="020B0503020204020204" pitchFamily="34" charset="-122"/>
                <a:cs typeface="阿里巴巴普惠体 Medium" panose="00020600040101010101" charset="-122"/>
              </a:rPr>
              <a:t>【仓储智能监控】：管理员实时查看仓库环境信息：仓库监控画面、实时温度、湿度等信息，如环境信息中数据超过安全阀值，可触发自动报警功能。</a:t>
            </a:r>
          </a:p>
        </p:txBody>
      </p:sp>
      <p:sp>
        <p:nvSpPr>
          <p:cNvPr id="69" name="椭圆 68"/>
          <p:cNvSpPr/>
          <p:nvPr/>
        </p:nvSpPr>
        <p:spPr>
          <a:xfrm flipH="1">
            <a:off x="3899768" y="2576040"/>
            <a:ext cx="274950" cy="274966"/>
          </a:xfrm>
          <a:prstGeom prst="ellipse">
            <a:avLst/>
          </a:prstGeom>
          <a:solidFill>
            <a:srgbClr val="017ACF"/>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70" name="直接连接符 69"/>
          <p:cNvCxnSpPr>
            <a:stCxn id="71" idx="6"/>
          </p:cNvCxnSpPr>
          <p:nvPr/>
        </p:nvCxnSpPr>
        <p:spPr>
          <a:xfrm flipH="1">
            <a:off x="3611473" y="3609262"/>
            <a:ext cx="288000"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flipH="1">
            <a:off x="3899768" y="3471779"/>
            <a:ext cx="274950" cy="274966"/>
          </a:xfrm>
          <a:prstGeom prst="ellipse">
            <a:avLst/>
          </a:prstGeom>
          <a:solidFill>
            <a:srgbClr val="017ACF"/>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cxnSp>
        <p:nvCxnSpPr>
          <p:cNvPr id="72" name="直接连接符 71"/>
          <p:cNvCxnSpPr>
            <a:stCxn id="73" idx="6"/>
          </p:cNvCxnSpPr>
          <p:nvPr/>
        </p:nvCxnSpPr>
        <p:spPr>
          <a:xfrm flipH="1">
            <a:off x="3611473" y="4505636"/>
            <a:ext cx="288000" cy="0"/>
          </a:xfrm>
          <a:prstGeom prst="line">
            <a:avLst/>
          </a:prstGeom>
          <a:ln w="6350">
            <a:solidFill>
              <a:srgbClr val="93959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flipH="1">
            <a:off x="3899768" y="4367518"/>
            <a:ext cx="274950" cy="274966"/>
          </a:xfrm>
          <a:prstGeom prst="ellipse">
            <a:avLst/>
          </a:prstGeom>
          <a:solidFill>
            <a:srgbClr val="017ACF"/>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76" name="文本框 75"/>
          <p:cNvSpPr txBox="1"/>
          <p:nvPr/>
        </p:nvSpPr>
        <p:spPr>
          <a:xfrm flipH="1">
            <a:off x="1531620" y="1822450"/>
            <a:ext cx="1783080" cy="368300"/>
          </a:xfrm>
          <a:prstGeom prst="rect">
            <a:avLst/>
          </a:prstGeom>
          <a:noFill/>
        </p:spPr>
        <p:txBody>
          <a:bodyPr wrap="none" rtlCol="0">
            <a:spAutoFit/>
          </a:bodyPr>
          <a:lstStyle/>
          <a:p>
            <a:r>
              <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阿里巴巴普惠体 Medium" panose="00020600040101010101" charset="-122"/>
              </a:rPr>
              <a:t>仓库业务员前端</a:t>
            </a:r>
          </a:p>
        </p:txBody>
      </p:sp>
      <p:sp>
        <p:nvSpPr>
          <p:cNvPr id="79" name="object 6"/>
          <p:cNvSpPr/>
          <p:nvPr/>
        </p:nvSpPr>
        <p:spPr>
          <a:xfrm>
            <a:off x="679450" y="399415"/>
            <a:ext cx="2503805" cy="597535"/>
          </a:xfrm>
          <a:prstGeom prst="rect">
            <a:avLst/>
          </a:prstGeom>
          <a:blipFill>
            <a:blip r:embed="rId3"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80" name="object 7"/>
          <p:cNvSpPr txBox="1">
            <a:spLocks noGrp="1"/>
          </p:cNvSpPr>
          <p:nvPr/>
        </p:nvSpPr>
        <p:spPr>
          <a:xfrm>
            <a:off x="550163" y="301752"/>
            <a:ext cx="2504440"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lvl1pPr algn="ctr">
              <a:defRPr sz="2000" b="1" spc="300">
                <a:solidFill>
                  <a:srgbClr val="017ACF"/>
                </a:solidFill>
                <a:latin typeface="微软雅黑" panose="020B0503020204020204" pitchFamily="34" charset="-122"/>
                <a:ea typeface="微软雅黑" panose="020B0503020204020204" pitchFamily="34" charset="-122"/>
                <a:cs typeface="阿里巴巴普惠体 Medium" panose="00020600040101010101" charset="-122"/>
              </a:defRPr>
            </a:lvl1pPr>
          </a:lstStyle>
          <a:p>
            <a:r>
              <a:rPr lang="zh-CN" altLang="en-US" dirty="0"/>
              <a:t>平台需求及规划</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title" idx="4294967295"/>
          </p:nvPr>
        </p:nvSpPr>
        <p:spPr>
          <a:xfrm>
            <a:off x="3644900" y="392113"/>
            <a:ext cx="4902200" cy="442912"/>
          </a:xfrm>
          <a:prstGeom prst="rect">
            <a:avLst/>
          </a:prstGeom>
        </p:spPr>
        <p:txBody>
          <a:bodyPr vert="horz" wrap="square" lIns="0" tIns="12065" rIns="0" bIns="0" rtlCol="0">
            <a:spAutoFit/>
          </a:bodyPr>
          <a:lstStyle/>
          <a:p>
            <a:pPr algn="ctr" rtl="0"/>
            <a:r>
              <a:rPr lang="zh-CN" altLang="en-US" sz="2800" kern="1200" dirty="0">
                <a:solidFill>
                  <a:srgbClr val="017ACF"/>
                </a:solidFill>
              </a:rPr>
              <a:t>货物申报管理系统</a:t>
            </a:r>
          </a:p>
        </p:txBody>
      </p:sp>
      <p:sp>
        <p:nvSpPr>
          <p:cNvPr id="29" name="object 4"/>
          <p:cNvSpPr/>
          <p:nvPr/>
        </p:nvSpPr>
        <p:spPr>
          <a:xfrm>
            <a:off x="439420" y="1223645"/>
            <a:ext cx="11313160" cy="5248910"/>
          </a:xfrm>
          <a:prstGeom prst="rect">
            <a:avLst/>
          </a:prstGeom>
          <a:blipFill rotWithShape="1">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graphicFrame>
        <p:nvGraphicFramePr>
          <p:cNvPr id="6" name="表格 5"/>
          <p:cNvGraphicFramePr/>
          <p:nvPr>
            <p:custDataLst>
              <p:tags r:id="rId1"/>
            </p:custDataLst>
            <p:extLst>
              <p:ext uri="{D42A27DB-BD31-4B8C-83A1-F6EECF244321}">
                <p14:modId xmlns:p14="http://schemas.microsoft.com/office/powerpoint/2010/main" val="4105794407"/>
              </p:ext>
            </p:extLst>
          </p:nvPr>
        </p:nvGraphicFramePr>
        <p:xfrm>
          <a:off x="797560" y="1354455"/>
          <a:ext cx="10596880" cy="4987290"/>
        </p:xfrm>
        <a:graphic>
          <a:graphicData uri="http://schemas.openxmlformats.org/drawingml/2006/table">
            <a:tbl>
              <a:tblPr firstRow="1" bandRow="1">
                <a:tableStyleId>{5C22544A-7EE6-4342-B048-85BDC9FD1C3A}</a:tableStyleId>
              </a:tblPr>
              <a:tblGrid>
                <a:gridCol w="1467485">
                  <a:extLst>
                    <a:ext uri="{9D8B030D-6E8A-4147-A177-3AD203B41FA5}">
                      <a16:colId xmlns:a16="http://schemas.microsoft.com/office/drawing/2014/main" val="20000"/>
                    </a:ext>
                  </a:extLst>
                </a:gridCol>
                <a:gridCol w="9129395">
                  <a:extLst>
                    <a:ext uri="{9D8B030D-6E8A-4147-A177-3AD203B41FA5}">
                      <a16:colId xmlns:a16="http://schemas.microsoft.com/office/drawing/2014/main" val="20001"/>
                    </a:ext>
                  </a:extLst>
                </a:gridCol>
              </a:tblGrid>
              <a:tr h="349250">
                <a:tc gridSpan="2">
                  <a:txBody>
                    <a:bodyPr/>
                    <a:lstStyle/>
                    <a:p>
                      <a:pPr indent="0" algn="ctr">
                        <a:buNone/>
                      </a:pPr>
                      <a:r>
                        <a:rPr lang="zh-CN" sz="1600" b="1">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货物申报管理系统</a:t>
                      </a:r>
                      <a:endParaRPr lang="zh-CN" altLang="en-US" sz="1600" b="1">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extLst>
                  <a:ext uri="{0D108BD9-81ED-4DB2-BD59-A6C34878D82A}">
                    <a16:rowId xmlns:a16="http://schemas.microsoft.com/office/drawing/2014/main" val="10000"/>
                  </a:ext>
                </a:extLst>
              </a:tr>
              <a:tr h="348615">
                <a:tc gridSpan="2">
                  <a:txBody>
                    <a:bodyPr/>
                    <a:lstStyle/>
                    <a:p>
                      <a:pPr indent="0" algn="ctr">
                        <a:buNone/>
                      </a:pPr>
                      <a:r>
                        <a:rPr lang="zh-CN" sz="1800" b="1">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货物申报管理系统由前后端两个入口构成，前端为商户入口，后端为管理员入口。</a:t>
                      </a:r>
                      <a:endParaRPr lang="zh-CN" altLang="en-US" sz="1800" b="1">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extLst>
                  <a:ext uri="{0D108BD9-81ED-4DB2-BD59-A6C34878D82A}">
                    <a16:rowId xmlns:a16="http://schemas.microsoft.com/office/drawing/2014/main" val="10001"/>
                  </a:ext>
                </a:extLst>
              </a:tr>
              <a:tr h="415290">
                <a:tc rowSpan="6">
                  <a:txBody>
                    <a:bodyPr/>
                    <a:lstStyle/>
                    <a:p>
                      <a:pPr indent="0" algn="ctr">
                        <a:buNone/>
                      </a:pPr>
                      <a:r>
                        <a:rPr lang="zh-CN" sz="1800" b="1">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商户入口</a:t>
                      </a:r>
                      <a:endParaRPr lang="zh-CN" altLang="en-US" sz="1800" b="1">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tc>
                  <a:txBody>
                    <a:bodyPr/>
                    <a:lstStyle/>
                    <a:p>
                      <a:pPr indent="0" algn="l">
                        <a:buNone/>
                      </a:pPr>
                      <a:r>
                        <a:rPr lang="zh-CN"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商户可以通过本部分完成【货物入场信息申报】、【智能车辆管理】、【收费交易统计】、【仓储查询】、【仓储预约】等功能</a:t>
                      </a:r>
                      <a:endParaRPr lang="zh-CN" altLang="en-US"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250">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a:txBody>
                    <a:bodyPr/>
                    <a:lstStyle/>
                    <a:p>
                      <a:pPr indent="0" algn="l">
                        <a:buNone/>
                      </a:pPr>
                      <a:r>
                        <a:rPr lang="zh-CN"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【货物入场信息申报】：商户运输员在开车进入市场时需要进行货物信息填报程序。</a:t>
                      </a:r>
                      <a:endParaRPr lang="zh-CN" altLang="en-US"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8940">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a:txBody>
                    <a:bodyPr/>
                    <a:lstStyle/>
                    <a:p>
                      <a:pPr indent="0" algn="l">
                        <a:buNone/>
                      </a:pPr>
                      <a:r>
                        <a:rPr lang="zh-CN" sz="1200" b="0" dirty="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【智能车辆管理】：可以通过设置智能闸机</a:t>
                      </a:r>
                      <a:r>
                        <a:rPr lang="zh-CN" altLang="en-US" sz="1200" b="0" dirty="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、地磅</a:t>
                      </a:r>
                      <a:r>
                        <a:rPr lang="zh-CN" sz="1200" b="0" dirty="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等配套硬件完成进出车辆无需登记，智能识别登记，并可对停车费用进行零操作支付，支付信息接入商户线上\线下缴费入口，进行支付统一记录与汇总；用户可通过线上平台查看停车场停车情况，智能导览空闲停车位，智能分流，对出入车辆分流引导，容量提醒等。</a:t>
                      </a:r>
                      <a:endParaRPr lang="zh-CN" altLang="en-US" sz="1200" b="0" dirty="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7185">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a:txBody>
                    <a:bodyPr/>
                    <a:lstStyle/>
                    <a:p>
                      <a:pPr indent="0" algn="l">
                        <a:buNone/>
                      </a:pPr>
                      <a:r>
                        <a:rPr lang="zh-CN"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收费交易统计】：针对流动摊位，商户在对摊位使用、交易中，按照交易品类，根据重量，交易金额，车辆等不同的模式收取交易佣金、扣点的形式，接入建行支付系统进行管理；针对固定商铺，通过线下接入二维码，线上对接建行支付系统，完成电子化结算的过程。</a:t>
                      </a:r>
                      <a:endParaRPr lang="zh-CN" altLang="en-US"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7185">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a:txBody>
                    <a:bodyPr/>
                    <a:lstStyle/>
                    <a:p>
                      <a:pPr indent="0" algn="l">
                        <a:buNone/>
                      </a:pPr>
                      <a:r>
                        <a:rPr lang="zh-CN"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【仓储查询】：商户可以查询自家店铺在仓储存放的各类货物信息。</a:t>
                      </a:r>
                      <a:endParaRPr lang="zh-CN" altLang="en-US"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7185">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l">
                        <a:buNone/>
                      </a:pPr>
                      <a:r>
                        <a:rPr lang="zh-CN"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【仓储预约】：商铺可以随时进行仓库的预约申报。</a:t>
                      </a:r>
                      <a:endParaRPr lang="zh-CN" altLang="en-US"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7185">
                <a:tc rowSpan="4">
                  <a:txBody>
                    <a:bodyPr/>
                    <a:lstStyle/>
                    <a:p>
                      <a:pPr indent="0" algn="ctr">
                        <a:buNone/>
                      </a:pPr>
                      <a:r>
                        <a:rPr lang="zh-CN" sz="1800" b="1">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管理员入口</a:t>
                      </a:r>
                      <a:endParaRPr lang="zh-CN" altLang="en-US" sz="1800" b="1">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tc>
                  <a:txBody>
                    <a:bodyPr/>
                    <a:lstStyle/>
                    <a:p>
                      <a:pPr indent="0" algn="l">
                        <a:buNone/>
                      </a:pPr>
                      <a:r>
                        <a:rPr lang="zh-CN"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市场管理员通过【管理员入口】可实现对商户进出入市场的货物信息审批监督、智慧停车场管理、电子化结算管理等。</a:t>
                      </a:r>
                      <a:endParaRPr lang="zh-CN" altLang="en-US"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0850">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a:txBody>
                    <a:bodyPr/>
                    <a:lstStyle/>
                    <a:p>
                      <a:pPr indent="0" algn="l">
                        <a:buNone/>
                      </a:pPr>
                      <a:r>
                        <a:rPr lang="zh-CN"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【货物信息查询\监督】：管理员可审批，监督，查询进出商户、货物信息。</a:t>
                      </a:r>
                      <a:endParaRPr lang="zh-CN" altLang="en-US"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7185">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tcPr>
                </a:tc>
                <a:tc>
                  <a:txBody>
                    <a:bodyPr/>
                    <a:lstStyle/>
                    <a:p>
                      <a:pPr indent="0" algn="l">
                        <a:buNone/>
                      </a:pPr>
                      <a:r>
                        <a:rPr lang="zh-CN"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智慧停车场管理】：通过硬件设备对进出市场的车辆进行智能信息识别登记，并可实现无感扣除停车费用，支付信息接入商户线上缴费入口，进行支付统一记录与汇总；管理员可通过可视化大屏或后台端直观查看停车场出入车流量，通过数据自动分析，提前预警停车场容量。</a:t>
                      </a:r>
                      <a:endParaRPr lang="zh-CN" altLang="en-US" sz="1200" b="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7185">
                <a:tc vMerge="1">
                  <a:txBody>
                    <a:bodyPr/>
                    <a:lstStyle/>
                    <a:p>
                      <a:endParaRPr lang="zh-CN"/>
                    </a:p>
                  </a:txBody>
                  <a:tcP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B w="6350" cap="flat" cmpd="sng">
                      <a:solidFill>
                        <a:srgbClr val="FFFFFF"/>
                      </a:solidFill>
                      <a:prstDash val="solid"/>
                      <a:headEnd type="none" w="med" len="med"/>
                      <a:tailEnd type="none" w="med" len="med"/>
                    </a:lnB>
                  </a:tcPr>
                </a:tc>
                <a:tc>
                  <a:txBody>
                    <a:bodyPr/>
                    <a:lstStyle/>
                    <a:p>
                      <a:pPr indent="0" algn="l">
                        <a:buNone/>
                      </a:pPr>
                      <a:r>
                        <a:rPr lang="zh-CN" sz="1200" b="0" dirty="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rPr>
                        <a:t>【电子化结算管理】：管理员可直接查看流动摊位和固定商铺的结算数据，接入建行支付系统，根据不同的模式收取交易佣金、扣点，并可自动生成市场交易日报、周报、月报、季报、年报等数据。</a:t>
                      </a:r>
                      <a:endParaRPr lang="zh-CN" altLang="en-US" sz="1200" b="0" dirty="0">
                        <a:solidFill>
                          <a:schemeClr val="bg1"/>
                        </a:solidFill>
                        <a:latin typeface="阿里巴巴普惠体 Medium" panose="00020600040101010101" charset="-122"/>
                        <a:ea typeface="阿里巴巴普惠体 Medium" panose="00020600040101010101" charset="-122"/>
                        <a:cs typeface="阿里巴巴普惠体 Medium" panose="00020600040101010101" charset="-122"/>
                      </a:endParaRPr>
                    </a:p>
                  </a:txBody>
                  <a:tcPr marL="12700" marR="12700" marT="12700" anchor="ctr">
                    <a:lnL w="6350" cap="flat" cmpd="sng">
                      <a:solidFill>
                        <a:srgbClr val="FFFFFF"/>
                      </a:solidFill>
                      <a:prstDash val="solid"/>
                      <a:headEnd type="none" w="med" len="med"/>
                      <a:tailEnd type="none" w="med" len="med"/>
                    </a:lnL>
                    <a:lnR w="635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1" name="object 6"/>
          <p:cNvSpPr/>
          <p:nvPr/>
        </p:nvSpPr>
        <p:spPr>
          <a:xfrm>
            <a:off x="679450" y="399415"/>
            <a:ext cx="2503805" cy="597535"/>
          </a:xfrm>
          <a:prstGeom prst="rect">
            <a:avLst/>
          </a:prstGeom>
          <a:blipFill>
            <a:blip r:embed="rId4" cstate="print"/>
            <a:stretch>
              <a:fillRect/>
            </a:stretch>
          </a:blipFill>
          <a:effectLst>
            <a:outerShdw blurRad="50800" dist="38100" dir="8100000" sx="101000" sy="101000" algn="tr" rotWithShape="0">
              <a:prstClr val="black">
                <a:alpha val="40000"/>
              </a:prstClr>
            </a:outerShdw>
          </a:effectLst>
        </p:spPr>
        <p:txBody>
          <a:bodyPr wrap="square" lIns="0" tIns="0" rIns="0" bIns="0" rtlCol="0"/>
          <a:lstStyle/>
          <a:p>
            <a:endParaRPr>
              <a:latin typeface="微软雅黑" panose="020B0503020204020204" pitchFamily="34" charset="-122"/>
              <a:ea typeface="微软雅黑" panose="020B0503020204020204" pitchFamily="34" charset="-122"/>
              <a:cs typeface="阿里巴巴普惠体 Medium" panose="00020600040101010101" charset="-122"/>
            </a:endParaRPr>
          </a:p>
        </p:txBody>
      </p:sp>
      <p:sp>
        <p:nvSpPr>
          <p:cNvPr id="42" name="object 7"/>
          <p:cNvSpPr txBox="1">
            <a:spLocks noGrp="1"/>
          </p:cNvSpPr>
          <p:nvPr/>
        </p:nvSpPr>
        <p:spPr>
          <a:xfrm>
            <a:off x="550163" y="301752"/>
            <a:ext cx="2504440" cy="447675"/>
          </a:xfrm>
          <a:prstGeom prst="rect">
            <a:avLst/>
          </a:prstGeom>
          <a:solidFill>
            <a:srgbClr val="FFFFFF"/>
          </a:solidFill>
          <a:ln w="12191">
            <a:solidFill>
              <a:srgbClr val="F1F1F1"/>
            </a:solidFill>
          </a:ln>
          <a:effectLst>
            <a:outerShdw blurRad="50800" dist="38100" dir="8100000" sx="101000" sy="101000" algn="tr" rotWithShape="0">
              <a:prstClr val="black">
                <a:alpha val="40000"/>
              </a:prstClr>
            </a:outerShdw>
          </a:effectLst>
        </p:spPr>
        <p:txBody>
          <a:bodyPr vert="horz" wrap="square" lIns="0" tIns="68400" rIns="0" bIns="0" rtlCol="0">
            <a:noAutofit/>
          </a:bodyPr>
          <a:lstStyle>
            <a:lvl1pPr algn="ctr">
              <a:defRPr sz="2000" b="1" spc="300">
                <a:solidFill>
                  <a:srgbClr val="017ACF"/>
                </a:solidFill>
                <a:latin typeface="微软雅黑" panose="020B0503020204020204" pitchFamily="34" charset="-122"/>
                <a:ea typeface="微软雅黑" panose="020B0503020204020204" pitchFamily="34" charset="-122"/>
                <a:cs typeface="阿里巴巴普惠体 Medium" panose="00020600040101010101" charset="-122"/>
              </a:defRPr>
            </a:lvl1pPr>
          </a:lstStyle>
          <a:p>
            <a:r>
              <a:rPr lang="zh-CN" altLang="en-US" dirty="0"/>
              <a:t>平台需求及规划</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060ceed-a40c-4072-a1d7-1fd02a662fc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0CDAC"/>
      </a:hlink>
      <a:folHlink>
        <a:srgbClr val="800080"/>
      </a:folHlink>
    </a:clrScheme>
    <a:fontScheme name="Office">
      <a:majorFont>
        <a:latin typeface="阿里巴巴普惠体 Medium"/>
        <a:ea typeface=""/>
        <a:cs typeface=""/>
        <a:font script="Jpan" typeface="ＭＳ Ｐゴシック"/>
        <a:font script="Hang" typeface="맑은 고딕"/>
        <a:font script="Hans" typeface="阿里巴巴普惠体 Medium"/>
        <a:font script="Hant" typeface="新細明體"/>
        <a:font script="Arab" typeface="阿里巴巴普惠体 Medium"/>
        <a:font script="Hebr" typeface="阿里巴巴普惠体 Medium"/>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Medium"/>
        <a:font script="Uigh" typeface="Microsoft Uighur"/>
      </a:majorFont>
      <a:minorFont>
        <a:latin typeface="阿里巴巴普惠体 Medium"/>
        <a:ea typeface=""/>
        <a:cs typeface=""/>
        <a:font script="Jpan" typeface="ＭＳ Ｐゴシック"/>
        <a:font script="Hang" typeface="맑은 고딕"/>
        <a:font script="Hans" typeface="阿里巴巴普惠体 Medium"/>
        <a:font script="Hant" typeface="新細明體"/>
        <a:font script="Arab" typeface="阿里巴巴普惠体 Medium"/>
        <a:font script="Hebr" typeface="阿里巴巴普惠体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Medium"/>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阿里巴巴普惠体 Medium"/>
        <a:font script="Hant" typeface="新細明體"/>
        <a:font script="Arab" typeface="阿里巴巴普惠体 Medium"/>
        <a:font script="Hebr" typeface="阿里巴巴普惠体 Medium"/>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Medium"/>
        <a:font script="Uigh" typeface="Microsoft Uighur"/>
        <a:font script="Geor" typeface="Sylfaen"/>
      </a:majorFont>
      <a:minorFont>
        <a:latin typeface="阿里巴巴普惠体 Medium"/>
        <a:ea typeface=""/>
        <a:cs typeface=""/>
        <a:font script="Jpan" typeface="ＭＳ Ｐゴシック"/>
        <a:font script="Hang" typeface="맑은 고딕"/>
        <a:font script="Hans" typeface="阿里巴巴普惠体 Medium"/>
        <a:font script="Hant" typeface="新細明體"/>
        <a:font script="Arab" typeface="阿里巴巴普惠体 Medium"/>
        <a:font script="Hebr" typeface="阿里巴巴普惠体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阿里巴巴普惠体 Medium"/>
        <a:font script="Hant" typeface="新細明體"/>
        <a:font script="Arab" typeface="阿里巴巴普惠体 Medium"/>
        <a:font script="Hebr" typeface="阿里巴巴普惠体 Medium"/>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Medium"/>
        <a:font script="Uigh" typeface="Microsoft Uighur"/>
        <a:font script="Geor" typeface="Sylfaen"/>
      </a:majorFont>
      <a:minorFont>
        <a:latin typeface="阿里巴巴普惠体 Medium"/>
        <a:ea typeface=""/>
        <a:cs typeface=""/>
        <a:font script="Jpan" typeface="ＭＳ Ｐゴシック"/>
        <a:font script="Hang" typeface="맑은 고딕"/>
        <a:font script="Hans" typeface="阿里巴巴普惠体 Medium"/>
        <a:font script="Hant" typeface="新細明體"/>
        <a:font script="Arab" typeface="阿里巴巴普惠体 Medium"/>
        <a:font script="Hebr" typeface="阿里巴巴普惠体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2125</Words>
  <Application>Microsoft Office PowerPoint</Application>
  <PresentationFormat>宽屏</PresentationFormat>
  <Paragraphs>203</Paragraphs>
  <Slides>14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阿里巴巴普惠体 Medium</vt:lpstr>
      <vt:lpstr>Wingdings</vt:lpstr>
      <vt:lpstr>微软雅黑</vt:lpstr>
      <vt:lpstr>Office Theme</vt:lpstr>
      <vt:lpstr>信阳大别山农贸批发市场</vt:lpstr>
      <vt:lpstr>PowerPoint 演示文稿</vt:lpstr>
      <vt:lpstr>方案概述</vt:lpstr>
      <vt:lpstr>方案目的</vt:lpstr>
      <vt:lpstr>平台需求及规划</vt:lpstr>
      <vt:lpstr>农批市场管理平台（商户入口）</vt:lpstr>
      <vt:lpstr>农批市场管理平台（管理员入口）</vt:lpstr>
      <vt:lpstr>仓储管理系统</vt:lpstr>
      <vt:lpstr>货物申报管理系统</vt:lpstr>
      <vt:lpstr>大数据统计系统</vt:lpstr>
      <vt:lpstr>PowerPoint 演示文稿</vt:lpstr>
      <vt:lpstr>项目创新点</vt:lpstr>
      <vt:lpstr>项目预计推进计划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农产品批发市场</dc:title>
  <dc:creator>nicangel</dc:creator>
  <cp:lastModifiedBy>盛 韶华</cp:lastModifiedBy>
  <cp:revision>20</cp:revision>
  <dcterms:created xsi:type="dcterms:W3CDTF">2020-04-12T06:34:00Z</dcterms:created>
  <dcterms:modified xsi:type="dcterms:W3CDTF">2020-04-22T09:18:10Z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2020-04-10T00:00:00Z</vt:filetime>
  </property>
  <property fmtid="{D5CDD505-2E9C-101B-9397-08002B2CF9AE}" pid="3" name="Creator">
    <vt:lpwstr>Microsoft® PowerPoint® 2016</vt:lpwstr>
  </property>
  <property fmtid="{D5CDD505-2E9C-101B-9397-08002B2CF9AE}" pid="4" name="LastSaved">
    <vt:filetime>2020-04-12T00:00:00Z</vt:filetime>
  </property>
  <property fmtid="{D5CDD505-2E9C-101B-9397-08002B2CF9AE}" pid="5" name="KSOProductBuildVer">
    <vt:lpwstr>2052-11.1.0.9513</vt:lpwstr>
  </property>
</Properties>
</file>